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comments/modernComment_113_69E211EA.xml" ContentType="application/vnd.ms-powerpoint.comments+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omments/modernComment_106_5D06147C.xml" ContentType="application/vnd.ms-powerpoint.comments+xml"/>
  <Override PartName="/ppt/comments/modernComment_112_1488BCC3.xml" ContentType="application/vnd.ms-powerpoint.comments+xml"/>
  <Override PartName="/ppt/comments/modernComment_108_449A3048.xml" ContentType="application/vnd.ms-powerpoint.comments+xml"/>
  <Override PartName="/ppt/comments/modernComment_122_A0523D77.xml" ContentType="application/vnd.ms-powerpoint.comments+xml"/>
  <Override PartName="/ppt/comments/modernComment_11B_76DE6B67.xml" ContentType="application/vnd.ms-powerpoint.comments+xml"/>
  <Override PartName="/ppt/comments/modernComment_10C_6C8720B0.xml" ContentType="application/vnd.ms-powerpoint.comments+xml"/>
  <Override PartName="/ppt/comments/modernComment_118_8BD3E5B6.xml" ContentType="application/vnd.ms-powerpoint.comments+xml"/>
  <Override PartName="/ppt/comments/modernComment_117_A5FC4ED1.xml" ContentType="application/vnd.ms-powerpoint.comments+xml"/>
  <Override PartName="/ppt/comments/modernComment_10E_515A3B1D.xml" ContentType="application/vnd.ms-powerpoint.comments+xml"/>
  <Override PartName="/ppt/comments/modernComment_115_D4BC38C9.xml" ContentType="application/vnd.ms-powerpoint.comments+xml"/>
  <Override PartName="/ppt/comments/modernComment_11A_9AF34BC2.xml" ContentType="application/vnd.ms-powerpoint.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62" r:id="rId3"/>
    <p:sldId id="289" r:id="rId4"/>
    <p:sldId id="263" r:id="rId5"/>
    <p:sldId id="281" r:id="rId6"/>
    <p:sldId id="293" r:id="rId7"/>
    <p:sldId id="274" r:id="rId8"/>
    <p:sldId id="264" r:id="rId9"/>
    <p:sldId id="283" r:id="rId10"/>
    <p:sldId id="268" r:id="rId11"/>
    <p:sldId id="270" r:id="rId12"/>
    <p:sldId id="277" r:id="rId13"/>
    <p:sldId id="282" r:id="rId14"/>
    <p:sldId id="276" r:id="rId15"/>
    <p:sldId id="275" r:id="rId16"/>
    <p:sldId id="286" r:id="rId17"/>
    <p:sldId id="279" r:id="rId18"/>
    <p:sldId id="290" r:id="rId19"/>
    <p:sldId id="272" r:id="rId20"/>
    <p:sldId id="292" r:id="rId21"/>
    <p:sldId id="273" r:id="rId22"/>
    <p:sldId id="280" r:id="rId23"/>
    <p:sldId id="259" r:id="rId2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7ABF89-D5AF-2A31-57E6-AF1ACBA72AFD}" name="General, Tanyeil O (Tangie) CIV USN NAVIFOR SUFFOLK VA (USA)" initials="TG" userId="S::tanyeil.o.general.civ@us.navy.mil::f5a6290f-60e6-4653-95d7-494c050bfb8e" providerId="AD"/>
  <p188:author id="{5844A9D8-2FF5-A699-18D1-76C5676E4F73}" name="Dillard, Lisa L CTR (USA)" initials="LD" userId="S::lisa.l.dillard.ctr@us.navy.mil::ffb81fb7-faa5-4197-b7a7-b19b3c944e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ey, Robert S CIV USN NAVIFOR SUFFOLK VA (USA)" initials="CRSCUNSV(" lastIdx="10" clrIdx="0">
    <p:extLst>
      <p:ext uri="{19B8F6BF-5375-455C-9EA6-DF929625EA0E}">
        <p15:presenceInfo xmlns:p15="http://schemas.microsoft.com/office/powerpoint/2012/main" userId="S-1-5-21-1801674531-2146617017-725345543-938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1DC5"/>
    <a:srgbClr val="0A1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7164" autoAdjust="0"/>
  </p:normalViewPr>
  <p:slideViewPr>
    <p:cSldViewPr snapToGrid="0">
      <p:cViewPr varScale="1">
        <p:scale>
          <a:sx n="106" d="100"/>
          <a:sy n="106" d="100"/>
        </p:scale>
        <p:origin x="3282" y="108"/>
      </p:cViewPr>
      <p:guideLst/>
    </p:cSldViewPr>
  </p:slideViewPr>
  <p:outlineViewPr>
    <p:cViewPr>
      <p:scale>
        <a:sx n="33" d="100"/>
        <a:sy n="33" d="100"/>
      </p:scale>
      <p:origin x="0" y="-436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2" d="100"/>
          <a:sy n="122" d="100"/>
        </p:scale>
        <p:origin x="4940" y="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comments/modernComment_106_5D06147C.xml><?xml version="1.0" encoding="utf-8"?>
<p188:cmLst xmlns:a="http://schemas.openxmlformats.org/drawingml/2006/main" xmlns:r="http://schemas.openxmlformats.org/officeDocument/2006/relationships" xmlns:p188="http://schemas.microsoft.com/office/powerpoint/2018/8/main">
  <p188:cm id="{A415CF29-1395-40FB-9869-80A8B20F4CEC}" authorId="{057ABF89-D5AF-2A31-57E6-AF1ACBA72AFD}" created="2024-06-13T13:34:46.611">
    <ac:txMkLst xmlns:ac="http://schemas.microsoft.com/office/drawing/2013/main/command">
      <pc:docMk xmlns:pc="http://schemas.microsoft.com/office/powerpoint/2013/main/command"/>
      <pc:sldMk xmlns:pc="http://schemas.microsoft.com/office/powerpoint/2013/main/command" cId="1560679548" sldId="262"/>
      <ac:spMk id="3" creationId="{00000000-0000-0000-0000-000000000000}"/>
      <ac:txMk cp="655">
        <ac:context len="777" hash="3617358410"/>
      </ac:txMk>
    </ac:txMkLst>
    <p188:pos x="2142802" y="3100334"/>
    <p188:txBody>
      <a:bodyPr/>
      <a:lstStyle/>
      <a:p>
        <a:r>
          <a:rPr lang="en-US"/>
          <a:t>Do you mean "Contractors"?  Or should this say Contracting Offices and Contractors?</a:t>
        </a:r>
      </a:p>
    </p188:txBody>
  </p188:cm>
  <p188:cm id="{1BCB4910-4586-4FC4-A2A9-4F43AFDEE860}" authorId="{5844A9D8-2FF5-A699-18D1-76C5676E4F73}" created="2024-11-12T15:26:33.029">
    <pc:sldMkLst xmlns:pc="http://schemas.microsoft.com/office/powerpoint/2013/main/command">
      <pc:docMk/>
      <pc:sldMk cId="1560679548" sldId="262"/>
    </pc:sldMkLst>
    <p188:txBody>
      <a:bodyPr/>
      <a:lstStyle/>
      <a:p>
        <a:r>
          <a:rPr lang="en-US"/>
          <a:t>First bullet recommend U.S. federal</a:t>
        </a:r>
      </a:p>
    </p188:txBody>
  </p188:cm>
  <p188:cm id="{F75CBAB4-A517-4BD7-A0AE-E01E44F735F7}" authorId="{5844A9D8-2FF5-A699-18D1-76C5676E4F73}" created="2024-11-12T17:28:00.098">
    <pc:sldMkLst xmlns:pc="http://schemas.microsoft.com/office/powerpoint/2013/main/command">
      <pc:docMk/>
      <pc:sldMk cId="1560679548" sldId="262"/>
    </pc:sldMkLst>
    <p188:txBody>
      <a:bodyPr/>
      <a:lstStyle/>
      <a:p>
        <a:r>
          <a:rPr lang="en-US"/>
          <a:t>3rd bullet Recommend::  When a government Program Manager (PM), and Contractor Acquisition Management (CAM) identifies the need for OPSEC….</a:t>
        </a:r>
      </a:p>
    </p188:txBody>
  </p188:cm>
  <p188:cm id="{F7763943-F6E0-4FDD-B167-7AECDD4C0CCC}" authorId="{5844A9D8-2FF5-A699-18D1-76C5676E4F73}" created="2024-11-12T17:54:05.584">
    <pc:sldMkLst xmlns:pc="http://schemas.microsoft.com/office/powerpoint/2013/main/command">
      <pc:docMk/>
      <pc:sldMk cId="1560679548" sldId="262"/>
    </pc:sldMkLst>
    <p188:txBody>
      <a:bodyPr/>
      <a:lstStyle/>
      <a:p>
        <a:r>
          <a:rPr lang="en-US"/>
          <a:t>4th bullet Recommend:  PM, CAM and OPSEC Officer</a:t>
        </a:r>
      </a:p>
    </p188:txBody>
  </p188:cm>
</p188:cmLst>
</file>

<file path=ppt/comments/modernComment_108_449A3048.xml><?xml version="1.0" encoding="utf-8"?>
<p188:cmLst xmlns:a="http://schemas.openxmlformats.org/drawingml/2006/main" xmlns:r="http://schemas.openxmlformats.org/officeDocument/2006/relationships" xmlns:p188="http://schemas.microsoft.com/office/powerpoint/2018/8/main">
  <p188:cm id="{9B0167FD-3DD1-4390-81B2-1D5B9F1569F4}" authorId="{057ABF89-D5AF-2A31-57E6-AF1ACBA72AFD}" created="2024-06-13T13:40:43.651">
    <pc:sldMkLst xmlns:pc="http://schemas.microsoft.com/office/powerpoint/2013/main/command">
      <pc:docMk/>
      <pc:sldMk cId="1150955592" sldId="264"/>
    </pc:sldMkLst>
    <p188:txBody>
      <a:bodyPr/>
      <a:lstStyle/>
      <a:p>
        <a:r>
          <a:rPr lang="en-US"/>
          <a:t>Recommend change to "Requirement Owner". 
Suggest you run this by Liz Phelps.  After the contract is awarded, the COR is the liasion with the contractor and KO, not the OPSEC Officer.</a:t>
        </a:r>
      </a:p>
    </p188:txBody>
  </p188:cm>
</p188:cmLst>
</file>

<file path=ppt/comments/modernComment_10C_6C8720B0.xml><?xml version="1.0" encoding="utf-8"?>
<p188:cmLst xmlns:a="http://schemas.openxmlformats.org/drawingml/2006/main" xmlns:r="http://schemas.openxmlformats.org/officeDocument/2006/relationships" xmlns:p188="http://schemas.microsoft.com/office/powerpoint/2018/8/main">
  <p188:cm id="{B7BA48D4-2E42-4C2B-B30D-C6DA10471A6B}" authorId="{5844A9D8-2FF5-A699-18D1-76C5676E4F73}" created="2024-11-13T13:12:24.303">
    <pc:sldMkLst xmlns:pc="http://schemas.microsoft.com/office/powerpoint/2013/main/command">
      <pc:docMk/>
      <pc:sldMk cId="1812291709" sldId="268"/>
    </pc:sldMkLst>
    <p188:txBody>
      <a:bodyPr/>
      <a:lstStyle/>
      <a:p>
        <a:r>
          <a:rPr lang="en-US"/>
          <a:t>2nd bullet does it fall under the NISP OPSEC, maybe indent.</a:t>
        </a:r>
      </a:p>
    </p188:txBody>
  </p188:cm>
</p188:cmLst>
</file>

<file path=ppt/comments/modernComment_10E_515A3B1D.xml><?xml version="1.0" encoding="utf-8"?>
<p188:cmLst xmlns:a="http://schemas.openxmlformats.org/drawingml/2006/main" xmlns:r="http://schemas.openxmlformats.org/officeDocument/2006/relationships" xmlns:p188="http://schemas.microsoft.com/office/powerpoint/2018/8/main">
  <p188:cm id="{45077C7F-A978-4838-97AE-3DBA49EF26E3}" authorId="{5844A9D8-2FF5-A699-18D1-76C5676E4F73}" created="2024-11-13T14:57:45.360">
    <pc:sldMkLst xmlns:pc="http://schemas.microsoft.com/office/powerpoint/2013/main/command">
      <pc:docMk/>
      <pc:sldMk cId="3054251546" sldId="270"/>
    </pc:sldMkLst>
    <p188:txBody>
      <a:bodyPr/>
      <a:lstStyle/>
      <a:p>
        <a:r>
          <a:rPr lang="en-US"/>
          <a:t>1st bullet direction from the Program Manager (PM), Contractor Acquisition and Management (CAM) or Contracting Officer Representative (COR), the OPSEC Officer may…
Change For example to OPSEC requirement examples:
Indent Provide a specific list...
Indent Require contractor employees…
Indent Require the company to participate in the requesting...</a:t>
        </a:r>
      </a:p>
    </p188:txBody>
  </p188:cm>
</p188:cmLst>
</file>

<file path=ppt/comments/modernComment_112_1488BCC3.xml><?xml version="1.0" encoding="utf-8"?>
<p188:cmLst xmlns:a="http://schemas.openxmlformats.org/drawingml/2006/main" xmlns:r="http://schemas.openxmlformats.org/officeDocument/2006/relationships" xmlns:p188="http://schemas.microsoft.com/office/powerpoint/2018/8/main">
  <p188:cm id="{02E2BD7B-7E82-465A-873A-6B73965B2E3A}" authorId="{057ABF89-D5AF-2A31-57E6-AF1ACBA72AFD}" created="2024-06-13T13:37:28.943">
    <ac:deMkLst xmlns:ac="http://schemas.microsoft.com/office/drawing/2013/main/command">
      <pc:docMk xmlns:pc="http://schemas.microsoft.com/office/powerpoint/2013/main/command"/>
      <pc:sldMk xmlns:pc="http://schemas.microsoft.com/office/powerpoint/2013/main/command" cId="344505539" sldId="274"/>
      <ac:spMk id="3" creationId="{00000000-0000-0000-0000-000000000000}"/>
    </ac:deMkLst>
    <p188:txBody>
      <a:bodyPr/>
      <a:lstStyle/>
      <a:p>
        <a:r>
          <a:rPr lang="en-US"/>
          <a:t>This will need to be managed by the Contracting Office.  Suggest  you reach out to Elizabeth Phelps, FLCN to see if they have standard OPSEC language.</a:t>
        </a:r>
      </a:p>
    </p188:txBody>
  </p188:cm>
</p188:cmLst>
</file>

<file path=ppt/comments/modernComment_113_69E211EA.xml><?xml version="1.0" encoding="utf-8"?>
<p188:cmLst xmlns:a="http://schemas.openxmlformats.org/drawingml/2006/main" xmlns:r="http://schemas.openxmlformats.org/officeDocument/2006/relationships" xmlns:p188="http://schemas.microsoft.com/office/powerpoint/2018/8/main">
  <p188:cm id="{1AAAEBD0-15DF-4C9D-B09D-F24319DA1BCE}" authorId="{5844A9D8-2FF5-A699-18D1-76C5676E4F73}" created="2024-11-13T15:05:50.811">
    <pc:sldMkLst xmlns:pc="http://schemas.microsoft.com/office/powerpoint/2013/main/command">
      <pc:docMk/>
      <pc:sldMk cId="3970601215" sldId="275"/>
    </pc:sldMkLst>
    <p188:txBody>
      <a:bodyPr/>
      <a:lstStyle/>
      <a:p>
        <a:r>
          <a:rPr lang="en-US"/>
          <a:t>Recommend add page DD-254 page 2, red box around 13 and 14</a:t>
        </a:r>
      </a:p>
    </p188:txBody>
  </p188:cm>
</p188:cmLst>
</file>

<file path=ppt/comments/modernComment_115_D4BC38C9.xml><?xml version="1.0" encoding="utf-8"?>
<p188:cmLst xmlns:a="http://schemas.openxmlformats.org/drawingml/2006/main" xmlns:r="http://schemas.openxmlformats.org/officeDocument/2006/relationships" xmlns:p188="http://schemas.microsoft.com/office/powerpoint/2018/8/main">
  <p188:cm id="{13073E4D-9381-439A-81F8-BA6CB24AF976}" authorId="{057ABF89-D5AF-2A31-57E6-AF1ACBA72AFD}" created="2024-06-13T13:46:31.250">
    <ac:deMkLst xmlns:ac="http://schemas.microsoft.com/office/drawing/2013/main/command">
      <pc:docMk xmlns:pc="http://schemas.microsoft.com/office/powerpoint/2013/main/command"/>
      <pc:sldMk xmlns:pc="http://schemas.microsoft.com/office/powerpoint/2013/main/command" cId="3569105097" sldId="277"/>
      <ac:spMk id="3" creationId="{00000000-0000-0000-0000-000000000000}"/>
    </ac:deMkLst>
    <p188:txBody>
      <a:bodyPr/>
      <a:lstStyle/>
      <a:p>
        <a:r>
          <a:rPr lang="en-US"/>
          <a:t>Not sure why there would be an additional cost?</a:t>
        </a:r>
      </a:p>
    </p188:txBody>
  </p188:cm>
</p188:cmLst>
</file>

<file path=ppt/comments/modernComment_117_A5FC4ED1.xml><?xml version="1.0" encoding="utf-8"?>
<p188:cmLst xmlns:a="http://schemas.openxmlformats.org/drawingml/2006/main" xmlns:r="http://schemas.openxmlformats.org/officeDocument/2006/relationships" xmlns:p188="http://schemas.microsoft.com/office/powerpoint/2018/8/main">
  <p188:cm id="{627D4422-5B3D-4E41-BBAB-1A356D13A28F}" authorId="{057ABF89-D5AF-2A31-57E6-AF1ACBA72AFD}" created="2024-06-13T14:16:32.735">
    <ac:deMkLst xmlns:ac="http://schemas.microsoft.com/office/drawing/2013/main/command">
      <pc:docMk xmlns:pc="http://schemas.microsoft.com/office/powerpoint/2013/main/command"/>
      <pc:sldMk xmlns:pc="http://schemas.microsoft.com/office/powerpoint/2013/main/command" cId="2784775889" sldId="279"/>
      <ac:spMk id="3" creationId="{00000000-0000-0000-0000-000000000000}"/>
    </ac:deMkLst>
    <p188:txBody>
      <a:bodyPr/>
      <a:lstStyle/>
      <a:p>
        <a:r>
          <a:rPr lang="en-US"/>
          <a:t>There should be no additional cost for compliance.</a:t>
        </a:r>
      </a:p>
    </p188:txBody>
  </p188:cm>
</p188:cmLst>
</file>

<file path=ppt/comments/modernComment_118_8BD3E5B6.xml><?xml version="1.0" encoding="utf-8"?>
<p188:cmLst xmlns:a="http://schemas.openxmlformats.org/drawingml/2006/main" xmlns:r="http://schemas.openxmlformats.org/officeDocument/2006/relationships" xmlns:p188="http://schemas.microsoft.com/office/powerpoint/2018/8/main">
  <p188:cm id="{DD376A60-7AEF-4DE9-AE54-D57353C8EC54}" authorId="{057ABF89-D5AF-2A31-57E6-AF1ACBA72AFD}" created="2024-06-13T14:23:30.512">
    <ac:deMkLst xmlns:ac="http://schemas.microsoft.com/office/drawing/2013/main/command">
      <pc:docMk xmlns:pc="http://schemas.microsoft.com/office/powerpoint/2013/main/command"/>
      <pc:sldMk xmlns:pc="http://schemas.microsoft.com/office/powerpoint/2013/main/command" cId="2345919926" sldId="280"/>
      <ac:spMk id="3" creationId="{00000000-0000-0000-0000-000000000000}"/>
    </ac:deMkLst>
    <p188:txBody>
      <a:bodyPr/>
      <a:lstStyle/>
      <a:p>
        <a:r>
          <a:rPr lang="en-US"/>
          <a:t>Is the contractor required to take the OPSEC course in TWMS? If so, the records are maintained in TWMS.  The KO would not need a copy of the training.</a:t>
        </a:r>
      </a:p>
    </p188:txBody>
  </p188:cm>
</p188:cmLst>
</file>

<file path=ppt/comments/modernComment_11A_9AF34BC2.xml><?xml version="1.0" encoding="utf-8"?>
<p188:cmLst xmlns:a="http://schemas.openxmlformats.org/drawingml/2006/main" xmlns:r="http://schemas.openxmlformats.org/officeDocument/2006/relationships" xmlns:p188="http://schemas.microsoft.com/office/powerpoint/2018/8/main">
  <p188:cm id="{80CA766F-429F-417C-A515-BFCA270D0E16}" authorId="{5844A9D8-2FF5-A699-18D1-76C5676E4F73}" created="2024-11-13T13:09:01.057">
    <pc:sldMkLst xmlns:pc="http://schemas.microsoft.com/office/powerpoint/2013/main/command">
      <pc:docMk/>
      <pc:sldMk cId="2599635906" sldId="282"/>
    </pc:sldMkLst>
    <p188:txBody>
      <a:bodyPr/>
      <a:lstStyle/>
      <a:p>
        <a:r>
          <a:rPr lang="en-US"/>
          <a:t>3rd bullet -…. essential secrecy of CI because it refers to sensitive data within a program that, if compromised, could significantly harm national security or operational effectiveness.</a:t>
        </a:r>
      </a:p>
    </p188:txBody>
  </p188:cm>
</p188:cmLst>
</file>

<file path=ppt/comments/modernComment_11B_76DE6B67.xml><?xml version="1.0" encoding="utf-8"?>
<p188:cmLst xmlns:a="http://schemas.openxmlformats.org/drawingml/2006/main" xmlns:r="http://schemas.openxmlformats.org/officeDocument/2006/relationships" xmlns:p188="http://schemas.microsoft.com/office/powerpoint/2018/8/main">
  <p188:cm id="{4608475A-60FD-4052-A4FA-EE67DA71A18E}" authorId="{057ABF89-D5AF-2A31-57E6-AF1ACBA72AFD}" created="2024-06-13T13:41:49.739">
    <ac:txMkLst xmlns:ac="http://schemas.microsoft.com/office/drawing/2013/main/command">
      <pc:docMk xmlns:pc="http://schemas.microsoft.com/office/powerpoint/2013/main/command"/>
      <pc:sldMk xmlns:pc="http://schemas.microsoft.com/office/powerpoint/2013/main/command" cId="1994287975" sldId="283"/>
      <ac:spMk id="3" creationId="{00000000-0000-0000-0000-000000000000}"/>
      <ac:txMk cp="501" len="6">
        <ac:context len="1129" hash="1260429803"/>
      </ac:txMk>
    </ac:txMkLst>
    <p188:pos x="4213141" y="1547579"/>
    <p188:txBody>
      <a:bodyPr/>
      <a:lstStyle/>
      <a:p>
        <a:r>
          <a:rPr lang="en-US"/>
          <a:t>Suggest you run this by Liz Phelps.  After the contract is awarded, the COR is the liaison with the contractor and KO, not the OPSEC Officer.</a:t>
        </a:r>
      </a:p>
    </p188:txBody>
  </p188:cm>
  <p188:cm id="{21B42203-3CFF-40C0-99D6-A5CF4841513E}" authorId="{057ABF89-D5AF-2A31-57E6-AF1ACBA72AFD}" created="2024-06-13T13:42:31.772">
    <ac:deMkLst xmlns:ac="http://schemas.microsoft.com/office/drawing/2013/main/command">
      <pc:docMk xmlns:pc="http://schemas.microsoft.com/office/powerpoint/2013/main/command"/>
      <pc:sldMk xmlns:pc="http://schemas.microsoft.com/office/powerpoint/2013/main/command" cId="1994287975" sldId="283"/>
      <ac:spMk id="3" creationId="{00000000-0000-0000-0000-000000000000}"/>
    </ac:deMkLst>
    <p188:txBody>
      <a:bodyPr/>
      <a:lstStyle/>
      <a:p>
        <a:r>
          <a:rPr lang="en-US"/>
          <a:t>To whom?</a:t>
        </a:r>
      </a:p>
    </p188:txBody>
  </p188:cm>
  <p188:cm id="{CBC9D990-7E1A-4AE9-8FD5-DAEDBDEEAB31}" authorId="{057ABF89-D5AF-2A31-57E6-AF1ACBA72AFD}" created="2024-06-13T13:44:08.105">
    <ac:txMkLst xmlns:ac="http://schemas.microsoft.com/office/drawing/2013/main/command">
      <pc:docMk xmlns:pc="http://schemas.microsoft.com/office/powerpoint/2013/main/command"/>
      <pc:sldMk xmlns:pc="http://schemas.microsoft.com/office/powerpoint/2013/main/command" cId="1994287975" sldId="283"/>
      <ac:spMk id="3" creationId="{00000000-0000-0000-0000-000000000000}"/>
      <ac:txMk cp="761" len="11">
        <ac:context len="1129" hash="1260429803"/>
      </ac:txMk>
    </ac:txMkLst>
    <p188:pos x="3255609" y="2660386"/>
    <p188:txBody>
      <a:bodyPr/>
      <a:lstStyle/>
      <a:p>
        <a:r>
          <a:rPr lang="en-US"/>
          <a:t>This role should be performed by government, not contractors. This is an inherently governmental function.</a:t>
        </a:r>
      </a:p>
    </p188:txBody>
  </p188:cm>
  <p188:cm id="{46A59138-0655-4F2F-A4B8-5D6B10A79B6D}" authorId="{5844A9D8-2FF5-A699-18D1-76C5676E4F73}" created="2024-11-13T13:45:25.405">
    <pc:sldMkLst xmlns:pc="http://schemas.microsoft.com/office/powerpoint/2013/main/command">
      <pc:docMk/>
      <pc:sldMk cId="2073145478" sldId="283"/>
    </pc:sldMkLst>
    <p188:txBody>
      <a:bodyPr/>
      <a:lstStyle/>
      <a:p>
        <a:r>
          <a:rPr lang="en-US"/>
          <a:t>1st bullet, 1st indent Work with the Program Manager (PM), Contract Acquisition and Management (CAM) or Contracting Officer Representative (COR) to ensure an OPSEC…
2nd bullet, PM, CAM or COR and OPSEC Officer will...</a:t>
        </a:r>
      </a:p>
    </p188:txBody>
  </p188:cm>
  <p188:cm id="{1719E885-B404-4570-970E-03F384D338B6}" authorId="{5844A9D8-2FF5-A699-18D1-76C5676E4F73}" created="2024-11-13T13:59:29.320">
    <pc:sldMkLst xmlns:pc="http://schemas.microsoft.com/office/powerpoint/2013/main/command">
      <pc:docMk/>
      <pc:sldMk cId="2073145478" sldId="283"/>
    </pc:sldMkLst>
    <p188:txBody>
      <a:bodyPr/>
      <a:lstStyle/>
      <a:p>
        <a:r>
          <a:rPr lang="en-US"/>
          <a:t>2nd bullet, 2nd indent DD-254, performance work statement (PWS) or statement of work (SOW) must be written...</a:t>
        </a:r>
      </a:p>
    </p188:txBody>
  </p188:cm>
</p188:cmLst>
</file>

<file path=ppt/comments/modernComment_122_A0523D77.xml><?xml version="1.0" encoding="utf-8"?>
<p188:cmLst xmlns:a="http://schemas.openxmlformats.org/drawingml/2006/main" xmlns:r="http://schemas.openxmlformats.org/officeDocument/2006/relationships" xmlns:p188="http://schemas.microsoft.com/office/powerpoint/2018/8/main">
  <p188:cm id="{7FF87144-84AD-4762-9D65-34D563629852}" authorId="{057ABF89-D5AF-2A31-57E6-AF1ACBA72AFD}" created="2024-06-13T14:17:54.465">
    <ac:deMkLst xmlns:ac="http://schemas.microsoft.com/office/drawing/2013/main/command">
      <pc:docMk xmlns:pc="http://schemas.microsoft.com/office/powerpoint/2013/main/command"/>
      <pc:sldMk xmlns:pc="http://schemas.microsoft.com/office/powerpoint/2013/main/command" cId="2689744247" sldId="290"/>
      <ac:spMk id="4" creationId="{00000000-0000-0000-0000-000000000000}"/>
    </ac:deMkLst>
    <p188:txBody>
      <a:bodyPr/>
      <a:lstStyle/>
      <a:p>
        <a:r>
          <a:rPr lang="en-US"/>
          <a:t>Not sure if this is applicable, again another question for the KO Liz Phelps.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F44DABD4-0DFC-4D4D-924E-9D5C831DC02E}" type="datetimeFigureOut">
              <a:rPr lang="en-US" smtClean="0"/>
              <a:t>1/21/2025</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75C3495-3114-4F8B-8CDB-A345A79A5303}" type="slidenum">
              <a:rPr lang="en-US" smtClean="0"/>
              <a:t>‹#›</a:t>
            </a:fld>
            <a:endParaRPr lang="en-US"/>
          </a:p>
        </p:txBody>
      </p:sp>
    </p:spTree>
    <p:extLst>
      <p:ext uri="{BB962C8B-B14F-4D97-AF65-F5344CB8AC3E}">
        <p14:creationId xmlns:p14="http://schemas.microsoft.com/office/powerpoint/2010/main" val="4081701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A58A440-930D-45B9-9DF6-2E6EE2209A47}" type="datetimeFigureOut">
              <a:rPr lang="en-US" smtClean="0"/>
              <a:t>1/21/2025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9996A12-2C31-47FC-BAD9-907D2E39EEFC}" type="slidenum">
              <a:rPr lang="en-US" smtClean="0"/>
              <a:t>‹#›</a:t>
            </a:fld>
            <a:endParaRPr lang="en-US"/>
          </a:p>
        </p:txBody>
      </p:sp>
    </p:spTree>
    <p:extLst>
      <p:ext uri="{BB962C8B-B14F-4D97-AF65-F5344CB8AC3E}">
        <p14:creationId xmlns:p14="http://schemas.microsoft.com/office/powerpoint/2010/main" val="2807038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6A12-2C31-47FC-BAD9-907D2E39EEFC}" type="slidenum">
              <a:rPr lang="en-US" smtClean="0"/>
              <a:t>8</a:t>
            </a:fld>
            <a:endParaRPr lang="en-US"/>
          </a:p>
        </p:txBody>
      </p:sp>
    </p:spTree>
    <p:extLst>
      <p:ext uri="{BB962C8B-B14F-4D97-AF65-F5344CB8AC3E}">
        <p14:creationId xmlns:p14="http://schemas.microsoft.com/office/powerpoint/2010/main" val="326648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a:t>
            </a:r>
            <a:r>
              <a:rPr lang="en-US" dirty="0" err="1"/>
              <a:t>ur</a:t>
            </a:r>
            <a:r>
              <a:rPr lang="en-US" dirty="0"/>
              <a:t> words!!!</a:t>
            </a:r>
          </a:p>
        </p:txBody>
      </p:sp>
      <p:sp>
        <p:nvSpPr>
          <p:cNvPr id="4" name="Slide Number Placeholder 3"/>
          <p:cNvSpPr>
            <a:spLocks noGrp="1"/>
          </p:cNvSpPr>
          <p:nvPr>
            <p:ph type="sldNum" sz="quarter" idx="10"/>
          </p:nvPr>
        </p:nvSpPr>
        <p:spPr/>
        <p:txBody>
          <a:bodyPr/>
          <a:lstStyle/>
          <a:p>
            <a:fld id="{F9996A12-2C31-47FC-BAD9-907D2E39EEFC}" type="slidenum">
              <a:rPr lang="en-US" smtClean="0"/>
              <a:t>9</a:t>
            </a:fld>
            <a:endParaRPr lang="en-US"/>
          </a:p>
        </p:txBody>
      </p:sp>
    </p:spTree>
    <p:extLst>
      <p:ext uri="{BB962C8B-B14F-4D97-AF65-F5344CB8AC3E}">
        <p14:creationId xmlns:p14="http://schemas.microsoft.com/office/powerpoint/2010/main" val="372129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National Industrial Security Program </a:t>
            </a:r>
            <a:r>
              <a:rPr lang="en-US" dirty="0"/>
              <a:t>Up until the Korean War era, Defense Agencies administered their own security programs. Then, to provide greater uniformity in the handling of classified information, the Defense Industrial Security Program (DISP) was formed. The uniformity simplified the handling of classified information for industry. Rather than having to comply with separate security rules and regulations set by each government agency for each contract, there was only one set of rules for all contracts awarded within the DISP. To achieve even greater uniformity in the security requirements for classified contracts, the National Industrial Security Program (NISP) was launched in 1993. The Department of Energy, Nuclear Regulatory Commission, and Central Intelligence Agency joined with the Department of Defense in subscribing to a single set of rules for their classified contracts, which are described in the National Industrial Security Program Operating Manual (NISPOM).</a:t>
            </a:r>
          </a:p>
        </p:txBody>
      </p:sp>
      <p:sp>
        <p:nvSpPr>
          <p:cNvPr id="4" name="Slide Number Placeholder 3"/>
          <p:cNvSpPr>
            <a:spLocks noGrp="1"/>
          </p:cNvSpPr>
          <p:nvPr>
            <p:ph type="sldNum" sz="quarter" idx="10"/>
          </p:nvPr>
        </p:nvSpPr>
        <p:spPr/>
        <p:txBody>
          <a:bodyPr/>
          <a:lstStyle/>
          <a:p>
            <a:fld id="{F9996A12-2C31-47FC-BAD9-907D2E39EEFC}" type="slidenum">
              <a:rPr lang="en-US" smtClean="0"/>
              <a:t>10</a:t>
            </a:fld>
            <a:endParaRPr lang="en-US"/>
          </a:p>
        </p:txBody>
      </p:sp>
    </p:spTree>
    <p:extLst>
      <p:ext uri="{BB962C8B-B14F-4D97-AF65-F5344CB8AC3E}">
        <p14:creationId xmlns:p14="http://schemas.microsoft.com/office/powerpoint/2010/main" val="937374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E4F6290-B63E-4A8D-9ED0-B656F7933D56}" type="datetimeFigureOut">
              <a:rPr lang="en-US" smtClean="0"/>
              <a:t>1/21/2025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3F071D2-3E38-42D8-BE2A-2CF5ADE56188}" type="slidenum">
              <a:rPr lang="en-US" smtClean="0"/>
              <a:t>‹#›</a:t>
            </a:fld>
            <a:endParaRPr lang="en-US"/>
          </a:p>
        </p:txBody>
      </p:sp>
    </p:spTree>
    <p:extLst>
      <p:ext uri="{BB962C8B-B14F-4D97-AF65-F5344CB8AC3E}">
        <p14:creationId xmlns:p14="http://schemas.microsoft.com/office/powerpoint/2010/main" val="173524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E4F6290-B63E-4A8D-9ED0-B656F7933D56}" type="datetimeFigureOut">
              <a:rPr lang="en-US" smtClean="0"/>
              <a:t>1/21/2025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3F071D2-3E38-42D8-BE2A-2CF5ADE56188}" type="slidenum">
              <a:rPr lang="en-US" smtClean="0"/>
              <a:t>‹#›</a:t>
            </a:fld>
            <a:endParaRPr lang="en-US"/>
          </a:p>
        </p:txBody>
      </p:sp>
    </p:spTree>
    <p:extLst>
      <p:ext uri="{BB962C8B-B14F-4D97-AF65-F5344CB8AC3E}">
        <p14:creationId xmlns:p14="http://schemas.microsoft.com/office/powerpoint/2010/main" val="242460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E4F6290-B63E-4A8D-9ED0-B656F7933D56}" type="datetimeFigureOut">
              <a:rPr lang="en-US" smtClean="0"/>
              <a:t>1/21/2025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3F071D2-3E38-42D8-BE2A-2CF5ADE56188}" type="slidenum">
              <a:rPr lang="en-US" smtClean="0"/>
              <a:t>‹#›</a:t>
            </a:fld>
            <a:endParaRPr lang="en-US"/>
          </a:p>
        </p:txBody>
      </p:sp>
    </p:spTree>
    <p:extLst>
      <p:ext uri="{BB962C8B-B14F-4D97-AF65-F5344CB8AC3E}">
        <p14:creationId xmlns:p14="http://schemas.microsoft.com/office/powerpoint/2010/main" val="327202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E4F6290-B63E-4A8D-9ED0-B656F7933D56}" type="datetimeFigureOut">
              <a:rPr lang="en-US" smtClean="0"/>
              <a:t>1/21/2025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3F071D2-3E38-42D8-BE2A-2CF5ADE56188}" type="slidenum">
              <a:rPr lang="en-US" smtClean="0"/>
              <a:t>‹#›</a:t>
            </a:fld>
            <a:endParaRPr lang="en-US"/>
          </a:p>
        </p:txBody>
      </p:sp>
    </p:spTree>
    <p:extLst>
      <p:ext uri="{BB962C8B-B14F-4D97-AF65-F5344CB8AC3E}">
        <p14:creationId xmlns:p14="http://schemas.microsoft.com/office/powerpoint/2010/main" val="14858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E4F6290-B63E-4A8D-9ED0-B656F7933D56}" type="datetimeFigureOut">
              <a:rPr lang="en-US" smtClean="0"/>
              <a:t>1/21/2025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3F071D2-3E38-42D8-BE2A-2CF5ADE56188}" type="slidenum">
              <a:rPr lang="en-US" smtClean="0"/>
              <a:t>‹#›</a:t>
            </a:fld>
            <a:endParaRPr lang="en-US"/>
          </a:p>
        </p:txBody>
      </p:sp>
    </p:spTree>
    <p:extLst>
      <p:ext uri="{BB962C8B-B14F-4D97-AF65-F5344CB8AC3E}">
        <p14:creationId xmlns:p14="http://schemas.microsoft.com/office/powerpoint/2010/main" val="293584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E4F6290-B63E-4A8D-9ED0-B656F7933D56}" type="datetimeFigureOut">
              <a:rPr lang="en-US" smtClean="0"/>
              <a:t>1/21/2025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3F071D2-3E38-42D8-BE2A-2CF5ADE56188}" type="slidenum">
              <a:rPr lang="en-US" smtClean="0"/>
              <a:t>‹#›</a:t>
            </a:fld>
            <a:endParaRPr lang="en-US"/>
          </a:p>
        </p:txBody>
      </p:sp>
    </p:spTree>
    <p:extLst>
      <p:ext uri="{BB962C8B-B14F-4D97-AF65-F5344CB8AC3E}">
        <p14:creationId xmlns:p14="http://schemas.microsoft.com/office/powerpoint/2010/main" val="309148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E4F6290-B63E-4A8D-9ED0-B656F7933D56}" type="datetimeFigureOut">
              <a:rPr lang="en-US" smtClean="0"/>
              <a:t>1/21/2025</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3F071D2-3E38-42D8-BE2A-2CF5ADE56188}" type="slidenum">
              <a:rPr lang="en-US" smtClean="0"/>
              <a:t>‹#›</a:t>
            </a:fld>
            <a:endParaRPr lang="en-US"/>
          </a:p>
        </p:txBody>
      </p:sp>
    </p:spTree>
    <p:extLst>
      <p:ext uri="{BB962C8B-B14F-4D97-AF65-F5344CB8AC3E}">
        <p14:creationId xmlns:p14="http://schemas.microsoft.com/office/powerpoint/2010/main" val="225385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E4F6290-B63E-4A8D-9ED0-B656F7933D56}" type="datetimeFigureOut">
              <a:rPr lang="en-US" smtClean="0"/>
              <a:t>1/21/2025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3F071D2-3E38-42D8-BE2A-2CF5ADE56188}" type="slidenum">
              <a:rPr lang="en-US" smtClean="0"/>
              <a:t>‹#›</a:t>
            </a:fld>
            <a:endParaRPr lang="en-US"/>
          </a:p>
        </p:txBody>
      </p:sp>
    </p:spTree>
    <p:extLst>
      <p:ext uri="{BB962C8B-B14F-4D97-AF65-F5344CB8AC3E}">
        <p14:creationId xmlns:p14="http://schemas.microsoft.com/office/powerpoint/2010/main" val="413262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E4F6290-B63E-4A8D-9ED0-B656F7933D56}" type="datetimeFigureOut">
              <a:rPr lang="en-US" smtClean="0"/>
              <a:t>1/21/2025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3F071D2-3E38-42D8-BE2A-2CF5ADE56188}" type="slidenum">
              <a:rPr lang="en-US" smtClean="0"/>
              <a:t>‹#›</a:t>
            </a:fld>
            <a:endParaRPr lang="en-US"/>
          </a:p>
        </p:txBody>
      </p:sp>
    </p:spTree>
    <p:extLst>
      <p:ext uri="{BB962C8B-B14F-4D97-AF65-F5344CB8AC3E}">
        <p14:creationId xmlns:p14="http://schemas.microsoft.com/office/powerpoint/2010/main" val="301493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E4F6290-B63E-4A8D-9ED0-B656F7933D56}" type="datetimeFigureOut">
              <a:rPr lang="en-US" smtClean="0"/>
              <a:t>1/21/2025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3F071D2-3E38-42D8-BE2A-2CF5ADE56188}" type="slidenum">
              <a:rPr lang="en-US" smtClean="0"/>
              <a:t>‹#›</a:t>
            </a:fld>
            <a:endParaRPr lang="en-US"/>
          </a:p>
        </p:txBody>
      </p:sp>
    </p:spTree>
    <p:extLst>
      <p:ext uri="{BB962C8B-B14F-4D97-AF65-F5344CB8AC3E}">
        <p14:creationId xmlns:p14="http://schemas.microsoft.com/office/powerpoint/2010/main" val="3445281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E4F6290-B63E-4A8D-9ED0-B656F7933D56}" type="datetimeFigureOut">
              <a:rPr lang="en-US" smtClean="0"/>
              <a:t>1/21/2025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3F071D2-3E38-42D8-BE2A-2CF5ADE56188}" type="slidenum">
              <a:rPr lang="en-US" smtClean="0"/>
              <a:t>‹#›</a:t>
            </a:fld>
            <a:endParaRPr lang="en-US"/>
          </a:p>
        </p:txBody>
      </p:sp>
    </p:spTree>
    <p:extLst>
      <p:ext uri="{BB962C8B-B14F-4D97-AF65-F5344CB8AC3E}">
        <p14:creationId xmlns:p14="http://schemas.microsoft.com/office/powerpoint/2010/main" val="89038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Box 29"/>
          <p:cNvSpPr txBox="1">
            <a:spLocks noChangeArrowheads="1"/>
          </p:cNvSpPr>
          <p:nvPr userDrawn="1"/>
        </p:nvSpPr>
        <p:spPr bwMode="blackWhite">
          <a:xfrm>
            <a:off x="8772949" y="6619876"/>
            <a:ext cx="372218" cy="240066"/>
          </a:xfrm>
          <a:prstGeom prst="rect">
            <a:avLst/>
          </a:prstGeom>
          <a:noFill/>
          <a:ln w="9525">
            <a:noFill/>
            <a:miter lim="800000"/>
            <a:headEnd/>
            <a:tailEnd/>
          </a:ln>
          <a:effectLst/>
        </p:spPr>
        <p:txBody>
          <a:bodyPr wrap="none">
            <a:spAutoFit/>
          </a:bodyPr>
          <a:lstStyle/>
          <a:p>
            <a:pPr algn="ctr" fontAlgn="auto">
              <a:lnSpc>
                <a:spcPct val="80000"/>
              </a:lnSpc>
              <a:spcBef>
                <a:spcPct val="50000"/>
              </a:spcBef>
              <a:spcAft>
                <a:spcPts val="0"/>
              </a:spcAft>
              <a:defRPr/>
            </a:pPr>
            <a:fld id="{0AFB21A6-1D40-4096-A133-8847AE6BD6F8}" type="slidenum">
              <a:rPr lang="en-US" sz="1200" b="1">
                <a:solidFill>
                  <a:srgbClr val="110189"/>
                </a:solidFill>
                <a:latin typeface="+mn-lt"/>
                <a:cs typeface="+mn-cs"/>
              </a:rPr>
              <a:pPr algn="ctr" fontAlgn="auto">
                <a:lnSpc>
                  <a:spcPct val="80000"/>
                </a:lnSpc>
                <a:spcBef>
                  <a:spcPct val="50000"/>
                </a:spcBef>
                <a:spcAft>
                  <a:spcPts val="0"/>
                </a:spcAft>
                <a:defRPr/>
              </a:pPr>
              <a:t>‹#›</a:t>
            </a:fld>
            <a:endParaRPr lang="en-US" sz="1200" b="1">
              <a:solidFill>
                <a:srgbClr val="110189"/>
              </a:solidFill>
              <a:latin typeface="+mn-lt"/>
              <a:cs typeface="+mn-cs"/>
            </a:endParaRPr>
          </a:p>
        </p:txBody>
      </p:sp>
      <p:pic>
        <p:nvPicPr>
          <p:cNvPr id="10" name="Picture 22" descr="cusffc-2x2"/>
          <p:cNvPicPr>
            <a:picLocks noChangeAspect="1" noChangeArrowheads="1"/>
          </p:cNvPicPr>
          <p:nvPr userDrawn="1"/>
        </p:nvPicPr>
        <p:blipFill>
          <a:blip r:embed="rId13" cstate="print"/>
          <a:srcRect/>
          <a:stretch>
            <a:fillRect/>
          </a:stretch>
        </p:blipFill>
        <p:spPr bwMode="auto">
          <a:xfrm>
            <a:off x="100013" y="100013"/>
            <a:ext cx="914400" cy="914400"/>
          </a:xfrm>
          <a:prstGeom prst="rect">
            <a:avLst/>
          </a:prstGeom>
          <a:noFill/>
          <a:ln w="9525" algn="ctr">
            <a:noFill/>
            <a:miter lim="800000"/>
            <a:headEnd/>
            <a:tailEnd/>
          </a:ln>
        </p:spPr>
      </p:pic>
      <p:sp>
        <p:nvSpPr>
          <p:cNvPr id="11"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sz="1800" b="1" i="1" dirty="0">
              <a:solidFill>
                <a:srgbClr val="000000"/>
              </a:solidFill>
              <a:cs typeface="Times New Roman" pitchFamily="18" charset="0"/>
            </a:endParaRPr>
          </a:p>
        </p:txBody>
      </p:sp>
      <p:sp>
        <p:nvSpPr>
          <p:cNvPr id="12"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eaLnBrk="0" hangingPunct="0">
              <a:defRPr/>
            </a:pPr>
            <a:endParaRPr lang="en-US" sz="1800" b="1" i="1" dirty="0">
              <a:solidFill>
                <a:srgbClr val="000000"/>
              </a:solidFill>
              <a:cs typeface="Times New Roman" pitchFamily="18" charset="0"/>
            </a:endParaRPr>
          </a:p>
        </p:txBody>
      </p:sp>
      <p:sp>
        <p:nvSpPr>
          <p:cNvPr id="13"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sz="1800" b="1" i="1" dirty="0">
              <a:solidFill>
                <a:srgbClr val="000000"/>
              </a:solidFill>
              <a:cs typeface="Times New Roman" pitchFamily="18" charset="0"/>
            </a:endParaRPr>
          </a:p>
        </p:txBody>
      </p:sp>
      <p:sp>
        <p:nvSpPr>
          <p:cNvPr id="14"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eaLnBrk="0" hangingPunct="0">
              <a:defRPr/>
            </a:pPr>
            <a:endParaRPr lang="en-US" sz="1800" b="1" i="1" dirty="0">
              <a:solidFill>
                <a:srgbClr val="000000"/>
              </a:solidFill>
              <a:cs typeface="Times New Roman" pitchFamily="18" charset="0"/>
            </a:endParaRPr>
          </a:p>
        </p:txBody>
      </p:sp>
      <p:sp>
        <p:nvSpPr>
          <p:cNvPr id="15" name="Oval 14"/>
          <p:cNvSpPr/>
          <p:nvPr userDrawn="1"/>
        </p:nvSpPr>
        <p:spPr>
          <a:xfrm>
            <a:off x="97809"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p:cNvSpPr txBox="1"/>
          <p:nvPr userDrawn="1"/>
        </p:nvSpPr>
        <p:spPr>
          <a:xfrm>
            <a:off x="4078442" y="6397323"/>
            <a:ext cx="1321196" cy="276999"/>
          </a:xfrm>
          <a:prstGeom prst="rect">
            <a:avLst/>
          </a:prstGeom>
          <a:noFill/>
        </p:spPr>
        <p:txBody>
          <a:bodyPr wrap="none" lIns="91440" tIns="45720" rIns="91440" bIns="45720" rtlCol="0">
            <a:spAutoFit/>
          </a:bodyPr>
          <a:lstStyle/>
          <a:p>
            <a:pPr fontAlgn="base">
              <a:spcBef>
                <a:spcPct val="0"/>
              </a:spcBef>
              <a:spcAft>
                <a:spcPct val="0"/>
              </a:spcAft>
            </a:pPr>
            <a:r>
              <a:rPr lang="en-US" sz="1200" b="1" dirty="0">
                <a:solidFill>
                  <a:srgbClr val="009900"/>
                </a:solidFill>
                <a:cs typeface="Arial" charset="0"/>
              </a:rPr>
              <a:t>UNCLASSIFIED</a:t>
            </a:r>
          </a:p>
        </p:txBody>
      </p:sp>
      <p:sp>
        <p:nvSpPr>
          <p:cNvPr id="17" name="Text Box 51"/>
          <p:cNvSpPr txBox="1">
            <a:spLocks noChangeArrowheads="1"/>
          </p:cNvSpPr>
          <p:nvPr userDrawn="1"/>
        </p:nvSpPr>
        <p:spPr bwMode="auto">
          <a:xfrm>
            <a:off x="454848" y="6533228"/>
            <a:ext cx="2522941" cy="215444"/>
          </a:xfrm>
          <a:prstGeom prst="rect">
            <a:avLst/>
          </a:prstGeom>
          <a:solidFill>
            <a:schemeClr val="bg1"/>
          </a:solidFill>
          <a:ln w="57150">
            <a:noFill/>
            <a:miter lim="800000"/>
            <a:headEnd/>
            <a:tailEnd/>
          </a:ln>
          <a:effectLst/>
        </p:spPr>
        <p:txBody>
          <a:bodyPr wrap="square" tIns="0" bIns="0" anchor="ctr" anchorCtr="1">
            <a:spAutoFit/>
          </a:bodyPr>
          <a:lstStyle/>
          <a:p>
            <a:pPr algn="ctr" eaLnBrk="0" hangingPunct="0">
              <a:defRPr/>
            </a:pPr>
            <a:r>
              <a:rPr lang="en-US" sz="1400" b="1" i="1" dirty="0">
                <a:solidFill>
                  <a:srgbClr val="000066"/>
                </a:solidFill>
                <a:effectLst>
                  <a:outerShdw blurRad="38100" dist="38100" dir="2700000" algn="tl">
                    <a:srgbClr val="C0C0C0"/>
                  </a:outerShdw>
                </a:effectLst>
                <a:cs typeface="Times New Roman" pitchFamily="18" charset="0"/>
              </a:rPr>
              <a:t>Naval Information Forces</a:t>
            </a:r>
          </a:p>
        </p:txBody>
      </p:sp>
      <p:pic>
        <p:nvPicPr>
          <p:cNvPr id="18"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391" y="35365"/>
            <a:ext cx="943427" cy="94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750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C_6C8720B0.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vifor.usff.navy.mil/opsec" TargetMode="External"/><Relationship Id="rId2" Type="http://schemas.microsoft.com/office/2018/10/relationships/comments" Target="../comments/modernComment_10E_515A3B1D.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15_D4BC38C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1A_9AF34BC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13_69E211EA.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17_A5FC4ED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22_A0523D7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6_5D06147C.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microsoft.com/office/2018/10/relationships/comments" Target="../comments/modernComment_118_8BD3E5B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avifor.usff.navy.mil/opse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2_1488BCC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8_449A3048.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1B_76DE6B67.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536" y="2527114"/>
            <a:ext cx="3774179" cy="3774179"/>
          </a:xfrm>
          <a:prstGeom prst="rect">
            <a:avLst/>
          </a:prstGeom>
        </p:spPr>
      </p:pic>
      <p:sp>
        <p:nvSpPr>
          <p:cNvPr id="6" name="Title 1"/>
          <p:cNvSpPr txBox="1">
            <a:spLocks/>
          </p:cNvSpPr>
          <p:nvPr/>
        </p:nvSpPr>
        <p:spPr bwMode="auto">
          <a:xfrm>
            <a:off x="901701" y="0"/>
            <a:ext cx="73279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OPSEC and</a:t>
            </a:r>
            <a:r>
              <a:rPr kumimoji="0" lang="en-US" sz="2800" b="1" i="0" u="none" strike="noStrike" kern="0" cap="none" spc="0" normalizeH="0" noProof="0" dirty="0">
                <a:ln>
                  <a:noFill/>
                </a:ln>
                <a:solidFill>
                  <a:srgbClr val="2D2D8A">
                    <a:lumMod val="50000"/>
                  </a:srgbClr>
                </a:solidFill>
                <a:effectLst/>
                <a:uLnTx/>
                <a:uFillTx/>
                <a:latin typeface="Arial"/>
                <a:ea typeface="+mj-ea"/>
                <a:cs typeface="+mj-cs"/>
              </a:rPr>
              <a:t> Contracts</a:t>
            </a:r>
            <a:endPar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endParaRPr>
          </a:p>
        </p:txBody>
      </p:sp>
    </p:spTree>
    <p:extLst>
      <p:ext uri="{BB962C8B-B14F-4D97-AF65-F5344CB8AC3E}">
        <p14:creationId xmlns:p14="http://schemas.microsoft.com/office/powerpoint/2010/main" val="248365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7886700" cy="4351338"/>
          </a:xfrm>
        </p:spPr>
        <p:txBody>
          <a:bodyPr/>
          <a:lstStyle/>
          <a:p>
            <a:r>
              <a:rPr lang="en-US" sz="1800" dirty="0"/>
              <a:t>OPSEC is applicable to National Industrial Security Program (NISP) contractors when the OPSEC Officer determines that additional safeguards are essential for specific contracts, and imposes OPSEC as a requirement in addition to the standard requirements for participation in the NISP</a:t>
            </a:r>
          </a:p>
          <a:p>
            <a:r>
              <a:rPr lang="en-US" sz="1800" dirty="0"/>
              <a:t>Contracts for systems acquisition</a:t>
            </a:r>
            <a:r>
              <a:rPr lang="en-US" sz="1800" i="1" dirty="0"/>
              <a:t> (</a:t>
            </a:r>
            <a:r>
              <a:rPr lang="en-US" sz="1800" i="1" dirty="0" err="1"/>
              <a:t>ie</a:t>
            </a:r>
            <a:r>
              <a:rPr lang="en-US" sz="1800" i="1" dirty="0"/>
              <a:t>: weapons systems, electronic countermeasures, communications, active sensors, and low-observable capabilities) </a:t>
            </a:r>
            <a:r>
              <a:rPr lang="en-US" sz="1800" dirty="0"/>
              <a:t>or sensitive operations </a:t>
            </a:r>
            <a:r>
              <a:rPr lang="en-US" sz="1800" i="1" dirty="0"/>
              <a:t>(</a:t>
            </a:r>
            <a:r>
              <a:rPr lang="en-US" sz="1800" i="1" dirty="0" err="1"/>
              <a:t>ie</a:t>
            </a:r>
            <a:r>
              <a:rPr lang="en-US" sz="1800" i="1" dirty="0"/>
              <a:t>: intelligence activities and testing of foreign material) </a:t>
            </a:r>
            <a:r>
              <a:rPr lang="en-US" sz="1800" dirty="0"/>
              <a:t>usually require OPSEC provisions, particularly if such contracts will require special access.</a:t>
            </a:r>
          </a:p>
        </p:txBody>
      </p:sp>
      <p:sp>
        <p:nvSpPr>
          <p:cNvPr id="5" name="Title 1"/>
          <p:cNvSpPr txBox="1">
            <a:spLocks/>
          </p:cNvSpPr>
          <p:nvPr/>
        </p:nvSpPr>
        <p:spPr bwMode="auto">
          <a:xfrm>
            <a:off x="927100" y="0"/>
            <a:ext cx="7302499"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a:solidFill>
                  <a:srgbClr val="2D2D8A">
                    <a:lumMod val="50000"/>
                  </a:srgbClr>
                </a:solidFill>
                <a:latin typeface="Arial"/>
              </a:rPr>
              <a:t>OPSEC Officer</a:t>
            </a: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 Duties for Contracts</a:t>
            </a:r>
          </a:p>
        </p:txBody>
      </p:sp>
    </p:spTree>
    <p:extLst>
      <p:ext uri="{BB962C8B-B14F-4D97-AF65-F5344CB8AC3E}">
        <p14:creationId xmlns:p14="http://schemas.microsoft.com/office/powerpoint/2010/main" val="182079505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7886700" cy="4564063"/>
          </a:xfrm>
        </p:spPr>
        <p:txBody>
          <a:bodyPr/>
          <a:lstStyle/>
          <a:p>
            <a:r>
              <a:rPr lang="en-US" sz="1800" dirty="0"/>
              <a:t>To meet the requesting agency’s OPSEC goals for the forthcoming contract based upon direction from the Program Manager, Contractor Acquisition and Management (CAM) or Contracting Officer Representative (COR), the OPSEC Officer may recommend requirements upon the prospective contractor in the PWS and Quality Assurance Surveillance Plan (QASP). For example:</a:t>
            </a:r>
          </a:p>
          <a:p>
            <a:pPr lvl="1"/>
            <a:r>
              <a:rPr lang="en-US" sz="1600" b="1" dirty="0"/>
              <a:t>OPSEC Requirement: </a:t>
            </a:r>
            <a:r>
              <a:rPr lang="en-US" sz="1600" dirty="0"/>
              <a:t>provide a specific list of countermeasures that the company must follow. </a:t>
            </a:r>
          </a:p>
          <a:p>
            <a:pPr lvl="1"/>
            <a:r>
              <a:rPr lang="en-US" sz="1600" b="1" dirty="0"/>
              <a:t>OPSEC Requirement: </a:t>
            </a:r>
            <a:r>
              <a:rPr lang="en-US" sz="1600" dirty="0"/>
              <a:t>require contractor employees to receive specified OPSEC awareness training. </a:t>
            </a:r>
          </a:p>
          <a:p>
            <a:pPr lvl="1"/>
            <a:r>
              <a:rPr lang="en-US" sz="1600" b="1" dirty="0"/>
              <a:t>OPSEC Requirement:</a:t>
            </a:r>
            <a:r>
              <a:rPr lang="en-US" sz="1600" dirty="0"/>
              <a:t> require the company to participate in the requesting agency’s OPSEC program in specific ways </a:t>
            </a:r>
            <a:r>
              <a:rPr lang="en-US" sz="1600" b="1" i="1" dirty="0"/>
              <a:t>or</a:t>
            </a:r>
            <a:r>
              <a:rPr lang="en-US" sz="1600" dirty="0"/>
              <a:t> require the company to have it’s own OPSEC program with specific features based on the OPSEC Officer’s approved plan.</a:t>
            </a:r>
          </a:p>
          <a:p>
            <a:pPr marL="0" indent="0">
              <a:buNone/>
            </a:pPr>
            <a:endParaRPr lang="en-US" sz="1800" dirty="0"/>
          </a:p>
          <a:p>
            <a:pPr marL="0" indent="0">
              <a:buNone/>
            </a:pPr>
            <a:r>
              <a:rPr lang="en-US" sz="1600" i="1" dirty="0"/>
              <a:t>Additional information about writing OPSEC plans is available from the NOST at </a:t>
            </a:r>
            <a:r>
              <a:rPr lang="en-US" sz="1600" i="1" u="sng" dirty="0">
                <a:hlinkClick r:id="rId3"/>
              </a:rPr>
              <a:t>https://www.navifor.usff.navy.mil/opsec</a:t>
            </a:r>
            <a:endParaRPr lang="en-US" sz="1600" i="1" dirty="0"/>
          </a:p>
          <a:p>
            <a:endParaRPr lang="en-US" sz="1800" dirty="0"/>
          </a:p>
        </p:txBody>
      </p:sp>
      <p:sp>
        <p:nvSpPr>
          <p:cNvPr id="5" name="Title 1"/>
          <p:cNvSpPr txBox="1">
            <a:spLocks/>
          </p:cNvSpPr>
          <p:nvPr/>
        </p:nvSpPr>
        <p:spPr bwMode="auto">
          <a:xfrm>
            <a:off x="927100" y="0"/>
            <a:ext cx="7302499"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OPSEC Requirements for Contracts</a:t>
            </a:r>
          </a:p>
        </p:txBody>
      </p:sp>
    </p:spTree>
    <p:extLst>
      <p:ext uri="{BB962C8B-B14F-4D97-AF65-F5344CB8AC3E}">
        <p14:creationId xmlns:p14="http://schemas.microsoft.com/office/powerpoint/2010/main" val="1364867869"/>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7886700" cy="4542716"/>
          </a:xfrm>
        </p:spPr>
        <p:txBody>
          <a:bodyPr/>
          <a:lstStyle/>
          <a:p>
            <a:r>
              <a:rPr lang="en-US" sz="1800" dirty="0"/>
              <a:t>Requirements for OPSEC shall be included in the appropriate requisition documentation and resultant contract or addendum in sufficient detail to ensure complete understanding of exactly what special OPSEC provisions are required by the requesting agency. </a:t>
            </a:r>
          </a:p>
          <a:p>
            <a:r>
              <a:rPr lang="en-US" sz="1800" dirty="0"/>
              <a:t>Full disclosure of these requirements is essential so that contractors can comply to the specific contracts for which the provisions are required </a:t>
            </a:r>
          </a:p>
          <a:p>
            <a:pPr lvl="1"/>
            <a:r>
              <a:rPr lang="en-US" sz="1800" dirty="0"/>
              <a:t>In providing such requirements, requesting agency shall not solely refer to their internal regulations when imposing OPSEC requirements, but shall fully specify the particulars in the contract itself, and shall provide full information necessary to explain internal regulations. </a:t>
            </a:r>
          </a:p>
          <a:p>
            <a:r>
              <a:rPr lang="en-US" sz="1800" dirty="0"/>
              <a:t>Additionally, applicable DD-254’s shall be annotated to indicate that OPSEC requirements are contained in the contractor addendum.</a:t>
            </a:r>
          </a:p>
          <a:p>
            <a:endParaRPr lang="en-US" sz="1800" dirty="0"/>
          </a:p>
        </p:txBody>
      </p:sp>
      <p:sp>
        <p:nvSpPr>
          <p:cNvPr id="4" name="Title 1"/>
          <p:cNvSpPr txBox="1">
            <a:spLocks/>
          </p:cNvSpPr>
          <p:nvPr/>
        </p:nvSpPr>
        <p:spPr bwMode="auto">
          <a:xfrm>
            <a:off x="927100" y="0"/>
            <a:ext cx="7302499"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a:solidFill>
                  <a:srgbClr val="2D2D8A">
                    <a:lumMod val="50000"/>
                  </a:srgbClr>
                </a:solidFill>
                <a:latin typeface="Arial"/>
              </a:rPr>
              <a:t>OPSEC Requirements for Contracts</a:t>
            </a:r>
            <a:endPar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endParaRPr>
          </a:p>
        </p:txBody>
      </p:sp>
    </p:spTree>
    <p:extLst>
      <p:ext uri="{BB962C8B-B14F-4D97-AF65-F5344CB8AC3E}">
        <p14:creationId xmlns:p14="http://schemas.microsoft.com/office/powerpoint/2010/main" val="3569105097"/>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7886700" cy="4559830"/>
          </a:xfrm>
        </p:spPr>
        <p:txBody>
          <a:bodyPr/>
          <a:lstStyle/>
          <a:p>
            <a:r>
              <a:rPr lang="en-US" sz="1800" b="1" dirty="0"/>
              <a:t>Critical Information (CI ): </a:t>
            </a:r>
            <a:r>
              <a:rPr lang="en-US" sz="1800" dirty="0"/>
              <a:t>specific facts about "friendly" (U.S. and its allies) intentions, capabilities, or activities vitally needed by adversaries for them to plan and act to cause failure or unacceptable consequences for accomplishment of friendly objectives. </a:t>
            </a:r>
          </a:p>
          <a:p>
            <a:r>
              <a:rPr lang="en-US" sz="1800" b="1" dirty="0"/>
              <a:t>Critical Program Information (CPI): </a:t>
            </a:r>
            <a:r>
              <a:rPr lang="en-US" sz="1800" dirty="0"/>
              <a:t>used in the Program Protection Plan (PPP). CPI consists of information about technologies or systems which, if compromised, would degrade combat effectiveness, shorten the expected combat effective life of the system, or significantly alter program direction. CPI includes classified military information and controlled unclassified information on programs, technologies or systems. </a:t>
            </a:r>
          </a:p>
          <a:p>
            <a:r>
              <a:rPr lang="en-US" sz="1800" dirty="0"/>
              <a:t>There is always the potential that CPI can fall under essential secrecy of CI because it refers to sensitive data within a program that, if compromised, could significantly harm national security or operational effectiveness. </a:t>
            </a:r>
          </a:p>
          <a:p>
            <a:r>
              <a:rPr lang="en-US" sz="1800" i="1" dirty="0"/>
              <a:t>Understand that </a:t>
            </a:r>
            <a:r>
              <a:rPr lang="en-US" sz="1800" i="1" dirty="0">
                <a:solidFill>
                  <a:srgbClr val="FF0000"/>
                </a:solidFill>
              </a:rPr>
              <a:t>CPI is technology that needs to be protected</a:t>
            </a:r>
            <a:r>
              <a:rPr lang="en-US" sz="1800" i="1" dirty="0"/>
              <a:t>, </a:t>
            </a:r>
            <a:r>
              <a:rPr lang="en-US" sz="1800" dirty="0"/>
              <a:t>while</a:t>
            </a:r>
            <a:r>
              <a:rPr lang="en-US" sz="1800" i="1" dirty="0"/>
              <a:t> </a:t>
            </a:r>
            <a:r>
              <a:rPr lang="en-US" sz="1800" i="1" dirty="0">
                <a:solidFill>
                  <a:srgbClr val="FF0000"/>
                </a:solidFill>
              </a:rPr>
              <a:t>CI relates to intentions, capabilities and activities</a:t>
            </a:r>
            <a:r>
              <a:rPr lang="en-US" sz="1800" i="1" dirty="0"/>
              <a:t>. </a:t>
            </a:r>
          </a:p>
          <a:p>
            <a:r>
              <a:rPr lang="en-US" sz="1800" dirty="0"/>
              <a:t>While the terms CPI and CI are closely related and a list of CPI may contain items found on a CI list, they are not the same concept. </a:t>
            </a:r>
          </a:p>
        </p:txBody>
      </p:sp>
      <p:sp>
        <p:nvSpPr>
          <p:cNvPr id="4" name="Title 1"/>
          <p:cNvSpPr txBox="1">
            <a:spLocks/>
          </p:cNvSpPr>
          <p:nvPr/>
        </p:nvSpPr>
        <p:spPr bwMode="auto">
          <a:xfrm>
            <a:off x="927100" y="0"/>
            <a:ext cx="7302499"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CI vs CPI</a:t>
            </a:r>
          </a:p>
        </p:txBody>
      </p:sp>
    </p:spTree>
    <p:extLst>
      <p:ext uri="{BB962C8B-B14F-4D97-AF65-F5344CB8AC3E}">
        <p14:creationId xmlns:p14="http://schemas.microsoft.com/office/powerpoint/2010/main" val="2599635906"/>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3956050" cy="4564063"/>
          </a:xfrm>
        </p:spPr>
        <p:txBody>
          <a:bodyPr/>
          <a:lstStyle/>
          <a:p>
            <a:r>
              <a:rPr lang="en-US" sz="1800" dirty="0"/>
              <a:t>DD-254 is a resource to convey security requirements, classification guidance and provide handling procedures for sensitive and classified material received and/or generated on a CUI or classified contract. </a:t>
            </a:r>
          </a:p>
        </p:txBody>
      </p:sp>
      <p:sp>
        <p:nvSpPr>
          <p:cNvPr id="4" name="Title 1"/>
          <p:cNvSpPr txBox="1">
            <a:spLocks/>
          </p:cNvSpPr>
          <p:nvPr/>
        </p:nvSpPr>
        <p:spPr bwMode="auto">
          <a:xfrm>
            <a:off x="927100" y="0"/>
            <a:ext cx="7302499"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Contract DD-254</a:t>
            </a:r>
          </a:p>
        </p:txBody>
      </p:sp>
      <p:pic>
        <p:nvPicPr>
          <p:cNvPr id="6" name="Picture 5"/>
          <p:cNvPicPr>
            <a:picLocks noChangeAspect="1"/>
          </p:cNvPicPr>
          <p:nvPr/>
        </p:nvPicPr>
        <p:blipFill rotWithShape="1">
          <a:blip r:embed="rId2"/>
          <a:srcRect l="32638" t="15179" r="35695" b="11728"/>
          <a:stretch/>
        </p:blipFill>
        <p:spPr>
          <a:xfrm>
            <a:off x="4429155" y="1295399"/>
            <a:ext cx="3942036" cy="5118101"/>
          </a:xfrm>
          <a:prstGeom prst="rect">
            <a:avLst/>
          </a:prstGeom>
        </p:spPr>
      </p:pic>
      <p:grpSp>
        <p:nvGrpSpPr>
          <p:cNvPr id="9" name="Group 8"/>
          <p:cNvGrpSpPr/>
          <p:nvPr/>
        </p:nvGrpSpPr>
        <p:grpSpPr>
          <a:xfrm>
            <a:off x="4352955" y="4965699"/>
            <a:ext cx="4079051" cy="1549401"/>
            <a:chOff x="4352955" y="4965699"/>
            <a:chExt cx="4079051" cy="1549401"/>
          </a:xfrm>
        </p:grpSpPr>
        <p:pic>
          <p:nvPicPr>
            <p:cNvPr id="7" name="Picture 6"/>
            <p:cNvPicPr>
              <a:picLocks noChangeAspect="1"/>
            </p:cNvPicPr>
            <p:nvPr/>
          </p:nvPicPr>
          <p:blipFill rotWithShape="1">
            <a:blip r:embed="rId3"/>
            <a:srcRect l="8264" t="18025" r="11875" b="29383"/>
            <a:stretch/>
          </p:blipFill>
          <p:spPr>
            <a:xfrm>
              <a:off x="4352955" y="4965699"/>
              <a:ext cx="4079051" cy="1549401"/>
            </a:xfrm>
            <a:prstGeom prst="rect">
              <a:avLst/>
            </a:prstGeom>
          </p:spPr>
        </p:pic>
        <p:sp>
          <p:nvSpPr>
            <p:cNvPr id="8" name="Rectangle 7"/>
            <p:cNvSpPr/>
            <p:nvPr/>
          </p:nvSpPr>
          <p:spPr>
            <a:xfrm>
              <a:off x="6188075" y="5819775"/>
              <a:ext cx="2124075"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4078442" y="6397323"/>
            <a:ext cx="1321196" cy="276999"/>
          </a:xfrm>
          <a:prstGeom prst="rect">
            <a:avLst/>
          </a:prstGeom>
          <a:noFill/>
        </p:spPr>
        <p:txBody>
          <a:bodyPr wrap="none" lIns="91440" tIns="45720" rIns="91440" bIns="45720" rtlCol="0">
            <a:spAutoFit/>
          </a:bodyPr>
          <a:lstStyle/>
          <a:p>
            <a:pPr fontAlgn="base">
              <a:spcBef>
                <a:spcPct val="0"/>
              </a:spcBef>
              <a:spcAft>
                <a:spcPct val="0"/>
              </a:spcAft>
            </a:pPr>
            <a:r>
              <a:rPr lang="en-US" sz="1200" b="1" dirty="0">
                <a:solidFill>
                  <a:srgbClr val="009900"/>
                </a:solidFill>
                <a:cs typeface="Arial" charset="0"/>
              </a:rPr>
              <a:t>UNCLASSIFIED</a:t>
            </a:r>
          </a:p>
        </p:txBody>
      </p:sp>
    </p:spTree>
    <p:extLst>
      <p:ext uri="{BB962C8B-B14F-4D97-AF65-F5344CB8AC3E}">
        <p14:creationId xmlns:p14="http://schemas.microsoft.com/office/powerpoint/2010/main" val="211198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3813810" cy="4602163"/>
          </a:xfrm>
        </p:spPr>
        <p:txBody>
          <a:bodyPr/>
          <a:lstStyle/>
          <a:p>
            <a:r>
              <a:rPr lang="en-US" sz="1800" b="1" dirty="0"/>
              <a:t>11j. Operations Security (OPSEC):</a:t>
            </a:r>
            <a:r>
              <a:rPr lang="en-US" sz="1800" dirty="0"/>
              <a:t> Mark “YES” if the contractor must impose certain countermeasures directed to protect intelligence indicators. </a:t>
            </a:r>
          </a:p>
          <a:p>
            <a:pPr lvl="1"/>
            <a:r>
              <a:rPr lang="en-US" sz="1800" dirty="0"/>
              <a:t>If marked “YES,” item 14 must also be marked “YES” and pertinent contract clauses identified or added to Item 13 </a:t>
            </a:r>
            <a:r>
              <a:rPr lang="en-US" sz="1800" i="1" dirty="0"/>
              <a:t>(Additional Security Requirements)</a:t>
            </a:r>
            <a:r>
              <a:rPr lang="en-US" sz="1800" dirty="0"/>
              <a:t>. </a:t>
            </a:r>
          </a:p>
          <a:p>
            <a:r>
              <a:rPr lang="en-US" sz="1800" dirty="0"/>
              <a:t>OPSEC plan requirements must be included for any and all subcontractors. A copy of subcontractor OPSEC Plans must accompany the subcontractor DD-254’s provided to the Security Officer.</a:t>
            </a:r>
            <a:endParaRPr lang="en-US" sz="1800" dirty="0">
              <a:solidFill>
                <a:srgbClr val="FF0000"/>
              </a:solidFill>
              <a:highlight>
                <a:srgbClr val="FFFF00"/>
              </a:highlight>
            </a:endParaRPr>
          </a:p>
        </p:txBody>
      </p:sp>
      <p:pic>
        <p:nvPicPr>
          <p:cNvPr id="5" name="Picture 4"/>
          <p:cNvPicPr>
            <a:picLocks noChangeAspect="1"/>
          </p:cNvPicPr>
          <p:nvPr/>
        </p:nvPicPr>
        <p:blipFill rotWithShape="1">
          <a:blip r:embed="rId3"/>
          <a:srcRect l="39476" t="18764" r="28226" b="4032"/>
          <a:stretch/>
        </p:blipFill>
        <p:spPr>
          <a:xfrm>
            <a:off x="4476750" y="1270455"/>
            <a:ext cx="3917981" cy="5267997"/>
          </a:xfrm>
          <a:prstGeom prst="rect">
            <a:avLst/>
          </a:prstGeom>
        </p:spPr>
      </p:pic>
      <p:sp>
        <p:nvSpPr>
          <p:cNvPr id="4" name="Title 1"/>
          <p:cNvSpPr txBox="1">
            <a:spLocks/>
          </p:cNvSpPr>
          <p:nvPr/>
        </p:nvSpPr>
        <p:spPr bwMode="auto">
          <a:xfrm>
            <a:off x="927100" y="0"/>
            <a:ext cx="7302499"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Contract DD-254</a:t>
            </a:r>
          </a:p>
        </p:txBody>
      </p:sp>
      <p:sp>
        <p:nvSpPr>
          <p:cNvPr id="6" name="TextBox 5"/>
          <p:cNvSpPr txBox="1"/>
          <p:nvPr/>
        </p:nvSpPr>
        <p:spPr>
          <a:xfrm>
            <a:off x="4078442" y="6397323"/>
            <a:ext cx="1321196" cy="276999"/>
          </a:xfrm>
          <a:prstGeom prst="rect">
            <a:avLst/>
          </a:prstGeom>
          <a:noFill/>
        </p:spPr>
        <p:txBody>
          <a:bodyPr wrap="none" lIns="91440" tIns="45720" rIns="91440" bIns="45720" rtlCol="0">
            <a:spAutoFit/>
          </a:bodyPr>
          <a:lstStyle/>
          <a:p>
            <a:pPr fontAlgn="base">
              <a:spcBef>
                <a:spcPct val="0"/>
              </a:spcBef>
              <a:spcAft>
                <a:spcPct val="0"/>
              </a:spcAft>
            </a:pPr>
            <a:r>
              <a:rPr lang="en-US" sz="1200" b="1" dirty="0">
                <a:solidFill>
                  <a:srgbClr val="009900"/>
                </a:solidFill>
                <a:cs typeface="Arial" charset="0"/>
              </a:rPr>
              <a:t>UNCLASSIFIED</a:t>
            </a:r>
          </a:p>
        </p:txBody>
      </p:sp>
    </p:spTree>
    <p:extLst>
      <p:ext uri="{BB962C8B-B14F-4D97-AF65-F5344CB8AC3E}">
        <p14:creationId xmlns:p14="http://schemas.microsoft.com/office/powerpoint/2010/main" val="1776423402"/>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1463040"/>
            <a:ext cx="7886700" cy="4602163"/>
          </a:xfrm>
        </p:spPr>
        <p:txBody>
          <a:bodyPr/>
          <a:lstStyle/>
          <a:p>
            <a:r>
              <a:rPr lang="en-US" sz="1800" dirty="0"/>
              <a:t>OPSEC guidance or language will vary depending on the stipulations or expectations of the services provided</a:t>
            </a:r>
          </a:p>
          <a:p>
            <a:r>
              <a:rPr lang="en-US" sz="1800" dirty="0"/>
              <a:t>For contracts that require a formal OPSEC program:</a:t>
            </a:r>
          </a:p>
          <a:p>
            <a:pPr lvl="1"/>
            <a:r>
              <a:rPr lang="en-US" sz="1800" i="1" dirty="0">
                <a:solidFill>
                  <a:schemeClr val="accent1">
                    <a:lumMod val="50000"/>
                  </a:schemeClr>
                </a:solidFill>
              </a:rPr>
              <a:t>“The contractor shall develop an OPSEC Standard Operating Procedure (SOP)/Plan within 90 calendar days of contract award, to be reviewed and approved by the responsible Government OPSEC Officer. This plan will include a process to identify critical information, where it is located, who is responsible for it, how to protect it, and why it needs to be protected. The contractor shall implement OPSEC measures as ordered by the commander.” </a:t>
            </a:r>
          </a:p>
          <a:p>
            <a:r>
              <a:rPr lang="en-US" sz="1800" dirty="0"/>
              <a:t>For contracts that require OPSEC training:</a:t>
            </a:r>
          </a:p>
          <a:p>
            <a:pPr lvl="1"/>
            <a:r>
              <a:rPr lang="en-US" sz="1800" i="1" dirty="0">
                <a:solidFill>
                  <a:schemeClr val="accent1">
                    <a:lumMod val="50000"/>
                  </a:schemeClr>
                </a:solidFill>
              </a:rPr>
              <a:t>“Contract employees must complete OPSEC Fundamentals Training annually. New employees must be trained within 30 calendar days of their reporting for duty and annually thereafter.”</a:t>
            </a:r>
          </a:p>
          <a:p>
            <a:endParaRPr lang="en-US" sz="1800" dirty="0"/>
          </a:p>
        </p:txBody>
      </p:sp>
      <p:sp>
        <p:nvSpPr>
          <p:cNvPr id="5" name="Title 1"/>
          <p:cNvSpPr txBox="1">
            <a:spLocks/>
          </p:cNvSpPr>
          <p:nvPr/>
        </p:nvSpPr>
        <p:spPr bwMode="auto">
          <a:xfrm>
            <a:off x="927100" y="0"/>
            <a:ext cx="7302499"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Sample OPSEC </a:t>
            </a:r>
            <a:r>
              <a:rPr lang="en-US" kern="0" dirty="0">
                <a:solidFill>
                  <a:srgbClr val="2D2D8A">
                    <a:lumMod val="50000"/>
                  </a:srgbClr>
                </a:solidFill>
                <a:latin typeface="Arial"/>
              </a:rPr>
              <a:t>Language</a:t>
            </a:r>
            <a:endPar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endParaRPr>
          </a:p>
        </p:txBody>
      </p:sp>
    </p:spTree>
    <p:extLst>
      <p:ext uri="{BB962C8B-B14F-4D97-AF65-F5344CB8AC3E}">
        <p14:creationId xmlns:p14="http://schemas.microsoft.com/office/powerpoint/2010/main" val="270553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7886700" cy="4591354"/>
          </a:xfrm>
        </p:spPr>
        <p:txBody>
          <a:bodyPr/>
          <a:lstStyle/>
          <a:p>
            <a:r>
              <a:rPr lang="en-US" sz="1800" b="1" dirty="0"/>
              <a:t>The Solicitation Package</a:t>
            </a:r>
            <a:r>
              <a:rPr lang="en-US" sz="1800" dirty="0"/>
              <a:t>: </a:t>
            </a:r>
          </a:p>
          <a:p>
            <a:pPr lvl="1"/>
            <a:r>
              <a:rPr lang="en-US" sz="1800" dirty="0"/>
              <a:t>Requesting agency must be certain that solicitations and contracts contain enough specific information about their agency's OPSEC requirements so that contractors fully understand what they will be required to do if they are awarded a contract. (Section H *Uniform Contract Format {UCF} non-commercial)</a:t>
            </a:r>
          </a:p>
          <a:p>
            <a:pPr lvl="1"/>
            <a:r>
              <a:rPr lang="en-US" sz="1800" dirty="0"/>
              <a:t>The solicitation must spell out which security requirements, including OPSEC, will be considered during the evaluation of proposals. </a:t>
            </a:r>
          </a:p>
          <a:p>
            <a:pPr lvl="1"/>
            <a:r>
              <a:rPr lang="en-US" sz="1800" dirty="0"/>
              <a:t>OPSEC provisions should be included in the applicable requirements document to ensure that the contractor will comply with the same rules, requirements, and standards as does the Government agency</a:t>
            </a:r>
          </a:p>
          <a:p>
            <a:pPr marL="457200" lvl="1" indent="0">
              <a:buNone/>
            </a:pPr>
            <a:endParaRPr lang="en-US" sz="1800" dirty="0"/>
          </a:p>
          <a:p>
            <a:endParaRPr lang="en-US" sz="1800" dirty="0"/>
          </a:p>
        </p:txBody>
      </p:sp>
      <p:sp>
        <p:nvSpPr>
          <p:cNvPr id="4" name="Title 1"/>
          <p:cNvSpPr txBox="1">
            <a:spLocks/>
          </p:cNvSpPr>
          <p:nvPr/>
        </p:nvSpPr>
        <p:spPr bwMode="auto">
          <a:xfrm>
            <a:off x="927100" y="0"/>
            <a:ext cx="7302499"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Combining Information </a:t>
            </a:r>
            <a:r>
              <a:rPr lang="en-US" kern="0" dirty="0">
                <a:solidFill>
                  <a:srgbClr val="2D2D8A">
                    <a:lumMod val="50000"/>
                  </a:srgbClr>
                </a:solidFill>
                <a:latin typeface="Arial"/>
              </a:rPr>
              <a:t>from DD-254 to the </a:t>
            </a: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Solicitation Package</a:t>
            </a:r>
          </a:p>
        </p:txBody>
      </p:sp>
    </p:spTree>
    <p:extLst>
      <p:ext uri="{BB962C8B-B14F-4D97-AF65-F5344CB8AC3E}">
        <p14:creationId xmlns:p14="http://schemas.microsoft.com/office/powerpoint/2010/main" val="2784775889"/>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1463040"/>
            <a:ext cx="7886700" cy="4564063"/>
          </a:xfrm>
        </p:spPr>
        <p:txBody>
          <a:bodyPr/>
          <a:lstStyle/>
          <a:p>
            <a:r>
              <a:rPr lang="en-US" sz="1800" b="1" dirty="0"/>
              <a:t>Section H</a:t>
            </a:r>
            <a:r>
              <a:rPr lang="en-US" sz="1800" dirty="0"/>
              <a:t>: Special Contract Requirements: Identifies requirements that pertain to the contract not initially identified elsewhere in the solicitation package, to include:</a:t>
            </a:r>
          </a:p>
          <a:p>
            <a:pPr lvl="1"/>
            <a:r>
              <a:rPr lang="en-US" sz="1800" dirty="0"/>
              <a:t>Security clearances required (</a:t>
            </a:r>
            <a:r>
              <a:rPr lang="en-US" sz="1800" dirty="0" err="1"/>
              <a:t>ie</a:t>
            </a:r>
            <a:r>
              <a:rPr lang="en-US" sz="1800" dirty="0"/>
              <a:t>: base access and CAC issuance)</a:t>
            </a:r>
          </a:p>
          <a:p>
            <a:pPr lvl="1"/>
            <a:r>
              <a:rPr lang="en-US" sz="1800" dirty="0"/>
              <a:t>OPSEC measures to enforce and maintain (</a:t>
            </a:r>
            <a:r>
              <a:rPr lang="en-US" sz="1800" dirty="0" err="1"/>
              <a:t>ie</a:t>
            </a:r>
            <a:r>
              <a:rPr lang="en-US" sz="1800" dirty="0"/>
              <a:t>: training and awareness)</a:t>
            </a:r>
          </a:p>
          <a:p>
            <a:r>
              <a:rPr lang="en-US" sz="1800" b="1" dirty="0"/>
              <a:t>Section J</a:t>
            </a:r>
            <a:r>
              <a:rPr lang="en-US" sz="1800" dirty="0"/>
              <a:t>: List of Attachments: detailed specifics of the requesting agency’s OPSEC requirements, in the form of a manual or regulation</a:t>
            </a:r>
          </a:p>
          <a:p>
            <a:r>
              <a:rPr lang="en-US" sz="1800" b="1" dirty="0"/>
              <a:t>Section M/FAR 52.212-2</a:t>
            </a:r>
            <a:r>
              <a:rPr lang="en-US" sz="1800" dirty="0"/>
              <a:t>: Evaluation factors for Award: Identifies all significant factors and / or sub-factors that will be considered in awarding the contract and their relative importance. It will state whether all evaluation factors (</a:t>
            </a:r>
            <a:r>
              <a:rPr lang="en-US" sz="1800" dirty="0" err="1"/>
              <a:t>ie</a:t>
            </a:r>
            <a:r>
              <a:rPr lang="en-US" sz="1800" dirty="0"/>
              <a:t>: OPSEC training) other than cost and price, when combined, are: (chose one)</a:t>
            </a:r>
          </a:p>
          <a:p>
            <a:pPr lvl="1"/>
            <a:r>
              <a:rPr lang="en-US" sz="1800" dirty="0"/>
              <a:t>Significantly more important than cost</a:t>
            </a:r>
          </a:p>
          <a:p>
            <a:pPr lvl="1"/>
            <a:r>
              <a:rPr lang="en-US" sz="1800" dirty="0"/>
              <a:t>Approximately equal to cost</a:t>
            </a:r>
          </a:p>
          <a:p>
            <a:pPr lvl="1"/>
            <a:r>
              <a:rPr lang="en-US" sz="1800" dirty="0"/>
              <a:t>Significantly less important than cost</a:t>
            </a:r>
          </a:p>
          <a:p>
            <a:r>
              <a:rPr lang="en-US" sz="1800" dirty="0"/>
              <a:t>*Commercial contracts (FAR) require fewer specialty clauses than non-commercial contracts (Section M)</a:t>
            </a:r>
          </a:p>
          <a:p>
            <a:pPr lvl="1"/>
            <a:endParaRPr lang="en-US" sz="1800" dirty="0"/>
          </a:p>
        </p:txBody>
      </p:sp>
      <p:sp>
        <p:nvSpPr>
          <p:cNvPr id="5" name="Title 1"/>
          <p:cNvSpPr txBox="1">
            <a:spLocks/>
          </p:cNvSpPr>
          <p:nvPr/>
        </p:nvSpPr>
        <p:spPr bwMode="auto">
          <a:xfrm>
            <a:off x="927100" y="0"/>
            <a:ext cx="7302499"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lvl="0" defTabSz="914400">
              <a:defRPr/>
            </a:pPr>
            <a:r>
              <a:rPr lang="en-US" kern="0" dirty="0">
                <a:solidFill>
                  <a:srgbClr val="2D2D8A">
                    <a:lumMod val="50000"/>
                  </a:srgbClr>
                </a:solidFill>
                <a:latin typeface="Arial"/>
              </a:rPr>
              <a:t>Solicitation Package</a:t>
            </a:r>
          </a:p>
        </p:txBody>
      </p:sp>
    </p:spTree>
    <p:extLst>
      <p:ext uri="{BB962C8B-B14F-4D97-AF65-F5344CB8AC3E}">
        <p14:creationId xmlns:p14="http://schemas.microsoft.com/office/powerpoint/2010/main" val="2689744247"/>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7886700" cy="4564063"/>
          </a:xfrm>
        </p:spPr>
        <p:txBody>
          <a:bodyPr/>
          <a:lstStyle/>
          <a:p>
            <a:r>
              <a:rPr lang="en-US" sz="1800" dirty="0"/>
              <a:t>The Contracting Officer must ensure a competent Contracting Officer Representative (COR) is appointed to monitor the contractors adherence to the program. This is often done through announced and unannounced visits to the contractor's worksite.</a:t>
            </a:r>
          </a:p>
          <a:p>
            <a:r>
              <a:rPr lang="en-US" sz="1800" dirty="0"/>
              <a:t>The COR must provide the contractor(s) that have OPSEC requirements a list of the requesting agency’s critical information and indicators list (CIIL), relevant threat information and guidance regarding what countermeasures are required. This guidance may be in the form of an approved OPSEC plan. </a:t>
            </a:r>
          </a:p>
          <a:p>
            <a:r>
              <a:rPr lang="en-US" sz="1800" dirty="0"/>
              <a:t>Confirm actions are taken to ensure the contractor is upholding the OPSEC standards that are expected during contract performance. </a:t>
            </a:r>
          </a:p>
          <a:p>
            <a:r>
              <a:rPr lang="en-US" sz="1800" dirty="0"/>
              <a:t>Failure of the contractor to uphold the agency's OPSEC requirements can result in contract termination</a:t>
            </a:r>
            <a:r>
              <a:rPr lang="en-US" sz="1800" b="1" dirty="0"/>
              <a:t>.</a:t>
            </a:r>
            <a:endParaRPr lang="en-US" sz="1800" dirty="0"/>
          </a:p>
        </p:txBody>
      </p:sp>
      <p:sp>
        <p:nvSpPr>
          <p:cNvPr id="5" name="Title 1"/>
          <p:cNvSpPr txBox="1">
            <a:spLocks/>
          </p:cNvSpPr>
          <p:nvPr/>
        </p:nvSpPr>
        <p:spPr bwMode="auto">
          <a:xfrm>
            <a:off x="927100" y="0"/>
            <a:ext cx="7302499"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Contract Award</a:t>
            </a:r>
          </a:p>
        </p:txBody>
      </p:sp>
    </p:spTree>
    <p:extLst>
      <p:ext uri="{BB962C8B-B14F-4D97-AF65-F5344CB8AC3E}">
        <p14:creationId xmlns:p14="http://schemas.microsoft.com/office/powerpoint/2010/main" val="945651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7886700" cy="4576763"/>
          </a:xfrm>
        </p:spPr>
        <p:txBody>
          <a:bodyPr/>
          <a:lstStyle/>
          <a:p>
            <a:r>
              <a:rPr lang="en-US" sz="1800" dirty="0"/>
              <a:t>As contractors take on a larger role in various missions of the United States federal government, they have a greater impact on the security of those missions. </a:t>
            </a:r>
          </a:p>
          <a:p>
            <a:r>
              <a:rPr lang="en-US" sz="1800" dirty="0"/>
              <a:t>It then becomes inherent that Operations Security (OPSEC) requirements are included into U.S. federal government contracts. </a:t>
            </a:r>
          </a:p>
          <a:p>
            <a:r>
              <a:rPr lang="en-US" sz="1800" dirty="0"/>
              <a:t>When a government OPSEC Officer, Program Manager (PM), Contractor Acquisition Management (CAM) or Contracting Officer Representative (COR) identifies the need for OPSEC within a contract, it is important that sufficient guidance conveying command / organization OPSEC expectations of the contract company and personnel are considered.</a:t>
            </a:r>
          </a:p>
          <a:p>
            <a:r>
              <a:rPr lang="en-US" sz="1800" dirty="0"/>
              <a:t>The objective is to outline basic elements of OPSEC, identify the role of OSPEC within </a:t>
            </a:r>
            <a:r>
              <a:rPr lang="en-US" sz="1800" dirty="0" err="1"/>
              <a:t>DoN</a:t>
            </a:r>
            <a:r>
              <a:rPr lang="en-US" sz="1800" dirty="0"/>
              <a:t>, and recognize the OPSEC responsibilities of OPSEC Officer, PM, CAM and COR.</a:t>
            </a:r>
          </a:p>
        </p:txBody>
      </p:sp>
      <p:sp>
        <p:nvSpPr>
          <p:cNvPr id="5" name="Title 1"/>
          <p:cNvSpPr txBox="1">
            <a:spLocks/>
          </p:cNvSpPr>
          <p:nvPr/>
        </p:nvSpPr>
        <p:spPr bwMode="auto">
          <a:xfrm>
            <a:off x="901701" y="0"/>
            <a:ext cx="73279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lvl="0" defTabSz="914400">
              <a:defRPr/>
            </a:pPr>
            <a:r>
              <a:rPr lang="en-US" kern="0" dirty="0">
                <a:solidFill>
                  <a:srgbClr val="2D2D8A">
                    <a:lumMod val="50000"/>
                  </a:srgbClr>
                </a:solidFill>
                <a:latin typeface="Arial"/>
              </a:rPr>
              <a:t>Introduction</a:t>
            </a:r>
          </a:p>
        </p:txBody>
      </p:sp>
    </p:spTree>
    <p:extLst>
      <p:ext uri="{BB962C8B-B14F-4D97-AF65-F5344CB8AC3E}">
        <p14:creationId xmlns:p14="http://schemas.microsoft.com/office/powerpoint/2010/main" val="1560679548"/>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36915" y="222573"/>
            <a:ext cx="5476874" cy="781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a:defRPr/>
            </a:pPr>
            <a:r>
              <a:rPr lang="en-US" sz="2100" kern="0" dirty="0">
                <a:solidFill>
                  <a:srgbClr val="2D2D8A">
                    <a:lumMod val="50000"/>
                  </a:srgbClr>
                </a:solidFill>
                <a:latin typeface="Arial"/>
              </a:rPr>
              <a:t>OPSEC/CONTRACT FLOW CHART</a:t>
            </a:r>
          </a:p>
        </p:txBody>
      </p:sp>
      <p:sp>
        <p:nvSpPr>
          <p:cNvPr id="10" name="Rounded Rectangle 9"/>
          <p:cNvSpPr/>
          <p:nvPr/>
        </p:nvSpPr>
        <p:spPr>
          <a:xfrm>
            <a:off x="398461" y="2211136"/>
            <a:ext cx="1225550" cy="628081"/>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Program Requirement</a:t>
            </a:r>
          </a:p>
        </p:txBody>
      </p:sp>
      <p:sp>
        <p:nvSpPr>
          <p:cNvPr id="13" name="Diamond 12"/>
          <p:cNvSpPr/>
          <p:nvPr/>
        </p:nvSpPr>
        <p:spPr>
          <a:xfrm>
            <a:off x="2008926" y="1667287"/>
            <a:ext cx="1875660" cy="1715780"/>
          </a:xfrm>
          <a:prstGeom prst="diamond">
            <a:avLst/>
          </a:prstGeom>
          <a:solidFill>
            <a:srgbClr val="611D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OPSEC Officer Review – PWS/SOW/DD-254</a:t>
            </a:r>
          </a:p>
        </p:txBody>
      </p:sp>
      <p:cxnSp>
        <p:nvCxnSpPr>
          <p:cNvPr id="15" name="Straight Arrow Connector 14"/>
          <p:cNvCxnSpPr>
            <a:cxnSpLocks/>
            <a:stCxn id="13" idx="3"/>
            <a:endCxn id="12" idx="1"/>
          </p:cNvCxnSpPr>
          <p:nvPr/>
        </p:nvCxnSpPr>
        <p:spPr>
          <a:xfrm flipV="1">
            <a:off x="3884586" y="2525176"/>
            <a:ext cx="432127" cy="1"/>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4094709" y="3974163"/>
            <a:ext cx="2443130" cy="620313"/>
            <a:chOff x="2392125" y="3563574"/>
            <a:chExt cx="3712342" cy="847559"/>
          </a:xfrm>
        </p:grpSpPr>
        <p:sp>
          <p:nvSpPr>
            <p:cNvPr id="5" name="Rounded Rectangle 4"/>
            <p:cNvSpPr/>
            <p:nvPr/>
          </p:nvSpPr>
          <p:spPr>
            <a:xfrm>
              <a:off x="2455332" y="3649134"/>
              <a:ext cx="1030815" cy="660400"/>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Section H</a:t>
              </a:r>
            </a:p>
          </p:txBody>
        </p:sp>
        <p:sp>
          <p:nvSpPr>
            <p:cNvPr id="6" name="Rounded Rectangle 5"/>
            <p:cNvSpPr/>
            <p:nvPr/>
          </p:nvSpPr>
          <p:spPr>
            <a:xfrm>
              <a:off x="4992782" y="3649134"/>
              <a:ext cx="1030815" cy="660400"/>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Section M</a:t>
              </a:r>
            </a:p>
          </p:txBody>
        </p:sp>
        <p:sp>
          <p:nvSpPr>
            <p:cNvPr id="7" name="Rounded Rectangle 6"/>
            <p:cNvSpPr/>
            <p:nvPr/>
          </p:nvSpPr>
          <p:spPr>
            <a:xfrm>
              <a:off x="3721520" y="3650799"/>
              <a:ext cx="1030815" cy="660400"/>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Section J</a:t>
              </a:r>
            </a:p>
          </p:txBody>
        </p:sp>
        <p:sp>
          <p:nvSpPr>
            <p:cNvPr id="40" name="Rounded Rectangle 39"/>
            <p:cNvSpPr/>
            <p:nvPr/>
          </p:nvSpPr>
          <p:spPr>
            <a:xfrm>
              <a:off x="2392125" y="3563574"/>
              <a:ext cx="3712342" cy="84755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 name="Rounded Rectangle 11"/>
          <p:cNvSpPr/>
          <p:nvPr/>
        </p:nvSpPr>
        <p:spPr>
          <a:xfrm>
            <a:off x="4316713" y="1526252"/>
            <a:ext cx="1995380" cy="1997848"/>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b="1" dirty="0"/>
          </a:p>
        </p:txBody>
      </p:sp>
      <p:sp>
        <p:nvSpPr>
          <p:cNvPr id="17" name="Rounded Rectangle 16"/>
          <p:cNvSpPr/>
          <p:nvPr/>
        </p:nvSpPr>
        <p:spPr>
          <a:xfrm>
            <a:off x="7138475" y="3314734"/>
            <a:ext cx="1225550" cy="61595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Contract Award</a:t>
            </a:r>
          </a:p>
        </p:txBody>
      </p:sp>
      <p:sp>
        <p:nvSpPr>
          <p:cNvPr id="19" name="Rounded Rectangle 18"/>
          <p:cNvSpPr/>
          <p:nvPr/>
        </p:nvSpPr>
        <p:spPr>
          <a:xfrm>
            <a:off x="7005574" y="2221377"/>
            <a:ext cx="1471536" cy="61595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Proposal/Quote Evaluation</a:t>
            </a:r>
          </a:p>
        </p:txBody>
      </p:sp>
      <p:cxnSp>
        <p:nvCxnSpPr>
          <p:cNvPr id="34" name="Straight Arrow Connector 33"/>
          <p:cNvCxnSpPr>
            <a:cxnSpLocks/>
            <a:stCxn id="12" idx="3"/>
            <a:endCxn id="19" idx="1"/>
          </p:cNvCxnSpPr>
          <p:nvPr/>
        </p:nvCxnSpPr>
        <p:spPr>
          <a:xfrm>
            <a:off x="6312093" y="2525176"/>
            <a:ext cx="693481" cy="4176"/>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D5F9EF9-D7E1-B850-6674-B964E69D0A62}"/>
              </a:ext>
            </a:extLst>
          </p:cNvPr>
          <p:cNvCxnSpPr>
            <a:cxnSpLocks/>
            <a:stCxn id="12" idx="2"/>
            <a:endCxn id="40" idx="0"/>
          </p:cNvCxnSpPr>
          <p:nvPr/>
        </p:nvCxnSpPr>
        <p:spPr>
          <a:xfrm>
            <a:off x="5314403" y="3524100"/>
            <a:ext cx="1871" cy="450063"/>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D85C2420-2BF8-495D-5B56-444C55AFD79E}"/>
              </a:ext>
            </a:extLst>
          </p:cNvPr>
          <p:cNvCxnSpPr>
            <a:cxnSpLocks/>
            <a:stCxn id="19" idx="2"/>
            <a:endCxn id="17" idx="0"/>
          </p:cNvCxnSpPr>
          <p:nvPr/>
        </p:nvCxnSpPr>
        <p:spPr>
          <a:xfrm>
            <a:off x="7741342" y="2837327"/>
            <a:ext cx="9908" cy="477407"/>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FB1BBC2-755D-25EB-8A2D-2DEA6D2D6257}"/>
              </a:ext>
            </a:extLst>
          </p:cNvPr>
          <p:cNvCxnSpPr>
            <a:cxnSpLocks/>
            <a:stCxn id="17" idx="2"/>
            <a:endCxn id="66" idx="0"/>
          </p:cNvCxnSpPr>
          <p:nvPr/>
        </p:nvCxnSpPr>
        <p:spPr>
          <a:xfrm>
            <a:off x="7751250" y="3930684"/>
            <a:ext cx="12117" cy="802529"/>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6798296" y="4702832"/>
            <a:ext cx="1915071" cy="1642066"/>
            <a:chOff x="6461746" y="4702832"/>
            <a:chExt cx="1915071" cy="1642066"/>
          </a:xfrm>
        </p:grpSpPr>
        <p:sp>
          <p:nvSpPr>
            <p:cNvPr id="63" name="Rounded Rectangle 16">
              <a:extLst>
                <a:ext uri="{FF2B5EF4-FFF2-40B4-BE49-F238E27FC236}">
                  <a16:creationId xmlns:a16="http://schemas.microsoft.com/office/drawing/2014/main" id="{692746B4-CE3F-4226-CD92-F4CD7FBD50BE}"/>
                </a:ext>
              </a:extLst>
            </p:cNvPr>
            <p:cNvSpPr/>
            <p:nvPr/>
          </p:nvSpPr>
          <p:spPr>
            <a:xfrm>
              <a:off x="6461746" y="4702832"/>
              <a:ext cx="1915071" cy="164206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p>
          </p:txBody>
        </p:sp>
        <p:sp>
          <p:nvSpPr>
            <p:cNvPr id="66" name="Diamond 65">
              <a:extLst>
                <a:ext uri="{FF2B5EF4-FFF2-40B4-BE49-F238E27FC236}">
                  <a16:creationId xmlns:a16="http://schemas.microsoft.com/office/drawing/2014/main" id="{9D298948-1BA8-574B-029C-2DD71C589D2E}"/>
                </a:ext>
              </a:extLst>
            </p:cNvPr>
            <p:cNvSpPr/>
            <p:nvPr/>
          </p:nvSpPr>
          <p:spPr>
            <a:xfrm>
              <a:off x="6486873" y="4733213"/>
              <a:ext cx="1879888" cy="1585326"/>
            </a:xfrm>
            <a:prstGeom prst="diamond">
              <a:avLst/>
            </a:prstGeom>
            <a:solidFill>
              <a:srgbClr val="611D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COR ensure OPSEC </a:t>
              </a:r>
              <a:r>
                <a:rPr lang="en-US" sz="1400" b="1" dirty="0" err="1"/>
                <a:t>Req’s</a:t>
              </a:r>
              <a:r>
                <a:rPr lang="en-US" sz="1400" b="1" dirty="0"/>
                <a:t> are met</a:t>
              </a:r>
            </a:p>
          </p:txBody>
        </p:sp>
      </p:grpSp>
      <p:cxnSp>
        <p:nvCxnSpPr>
          <p:cNvPr id="71" name="Straight Arrow Connector 70">
            <a:extLst>
              <a:ext uri="{FF2B5EF4-FFF2-40B4-BE49-F238E27FC236}">
                <a16:creationId xmlns:a16="http://schemas.microsoft.com/office/drawing/2014/main" id="{F935C2E0-FAAE-45E1-E9AE-EF6E34EC5B25}"/>
              </a:ext>
            </a:extLst>
          </p:cNvPr>
          <p:cNvCxnSpPr>
            <a:cxnSpLocks/>
            <a:stCxn id="10" idx="3"/>
            <a:endCxn id="13" idx="1"/>
          </p:cNvCxnSpPr>
          <p:nvPr/>
        </p:nvCxnSpPr>
        <p:spPr>
          <a:xfrm>
            <a:off x="1624011" y="2525177"/>
            <a:ext cx="384915" cy="0"/>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336550" y="5297169"/>
            <a:ext cx="1878500" cy="948690"/>
            <a:chOff x="7241935" y="5257800"/>
            <a:chExt cx="1878500" cy="948690"/>
          </a:xfrm>
        </p:grpSpPr>
        <p:sp>
          <p:nvSpPr>
            <p:cNvPr id="100" name="Diamond 99"/>
            <p:cNvSpPr/>
            <p:nvPr/>
          </p:nvSpPr>
          <p:spPr>
            <a:xfrm>
              <a:off x="7480682" y="5754311"/>
              <a:ext cx="250727" cy="214918"/>
            </a:xfrm>
            <a:prstGeom prst="diamond">
              <a:avLst/>
            </a:prstGeom>
            <a:solidFill>
              <a:srgbClr val="611D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9" name="Rounded Rectangle 98"/>
            <p:cNvSpPr/>
            <p:nvPr/>
          </p:nvSpPr>
          <p:spPr>
            <a:xfrm>
              <a:off x="7465938" y="5549774"/>
              <a:ext cx="265470" cy="14645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1" name="TextBox 100"/>
            <p:cNvSpPr txBox="1"/>
            <p:nvPr/>
          </p:nvSpPr>
          <p:spPr>
            <a:xfrm>
              <a:off x="7759550" y="5484496"/>
              <a:ext cx="1360885" cy="507831"/>
            </a:xfrm>
            <a:prstGeom prst="rect">
              <a:avLst/>
            </a:prstGeom>
            <a:noFill/>
            <a:ln>
              <a:noFill/>
            </a:ln>
          </p:spPr>
          <p:txBody>
            <a:bodyPr wrap="none" rtlCol="0">
              <a:spAutoFit/>
            </a:bodyPr>
            <a:lstStyle/>
            <a:p>
              <a:r>
                <a:rPr lang="en-US" sz="1350" dirty="0"/>
                <a:t>-Contract Officer</a:t>
              </a:r>
            </a:p>
            <a:p>
              <a:r>
                <a:rPr lang="en-US" sz="1350" dirty="0"/>
                <a:t>-OPSEC Officer</a:t>
              </a:r>
            </a:p>
          </p:txBody>
        </p:sp>
        <p:sp>
          <p:nvSpPr>
            <p:cNvPr id="47" name="Rectangle 46"/>
            <p:cNvSpPr/>
            <p:nvPr/>
          </p:nvSpPr>
          <p:spPr>
            <a:xfrm>
              <a:off x="7241935" y="5257800"/>
              <a:ext cx="1878500" cy="948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Diamond 71"/>
          <p:cNvSpPr/>
          <p:nvPr/>
        </p:nvSpPr>
        <p:spPr>
          <a:xfrm>
            <a:off x="4303992" y="1665293"/>
            <a:ext cx="2021878" cy="1715780"/>
          </a:xfrm>
          <a:prstGeom prst="diamond">
            <a:avLst/>
          </a:prstGeom>
          <a:solidFill>
            <a:srgbClr val="611D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Contract solicitation include DD-254 info</a:t>
            </a:r>
          </a:p>
        </p:txBody>
      </p:sp>
    </p:spTree>
    <p:extLst>
      <p:ext uri="{BB962C8B-B14F-4D97-AF65-F5344CB8AC3E}">
        <p14:creationId xmlns:p14="http://schemas.microsoft.com/office/powerpoint/2010/main" val="2269723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7886700" cy="4564063"/>
          </a:xfrm>
        </p:spPr>
        <p:txBody>
          <a:bodyPr/>
          <a:lstStyle/>
          <a:p>
            <a:r>
              <a:rPr lang="en-US" sz="1800" dirty="0"/>
              <a:t>Subcontracting: The prime contractor may fail to recognize the need to impose OPSEC on its subcontractors</a:t>
            </a:r>
          </a:p>
          <a:p>
            <a:r>
              <a:rPr lang="en-US" sz="1800" dirty="0"/>
              <a:t>Use of a commercial travel office, travel patterns, and travel practices</a:t>
            </a:r>
          </a:p>
          <a:p>
            <a:r>
              <a:rPr lang="en-US" sz="1800" dirty="0"/>
              <a:t>Geographic separation of the program participants</a:t>
            </a:r>
          </a:p>
          <a:p>
            <a:r>
              <a:rPr lang="en-US" sz="1800" dirty="0"/>
              <a:t>Limitations of export license(s) and / or product</a:t>
            </a:r>
          </a:p>
          <a:p>
            <a:r>
              <a:rPr lang="en-US" sz="1800" dirty="0"/>
              <a:t>Sympathies of program personnel for adversary countries</a:t>
            </a:r>
          </a:p>
          <a:p>
            <a:r>
              <a:rPr lang="en-US" sz="1800" dirty="0"/>
              <a:t>Outdoor testing which results in exposure of the program to overhead threats, HUMINT observation, </a:t>
            </a:r>
            <a:r>
              <a:rPr lang="en-US" sz="1800" dirty="0" err="1"/>
              <a:t>etc</a:t>
            </a:r>
            <a:endParaRPr lang="en-US" sz="1800" dirty="0"/>
          </a:p>
          <a:p>
            <a:r>
              <a:rPr lang="en-US" sz="1800" dirty="0"/>
              <a:t>Communications between test sites and program offices following testing</a:t>
            </a:r>
          </a:p>
          <a:p>
            <a:r>
              <a:rPr lang="en-US" sz="1800" dirty="0"/>
              <a:t>Lack of procedures or failure to comply with those developed for controlling visits and documents/information release to international partners and subcontractors</a:t>
            </a:r>
          </a:p>
          <a:p>
            <a:r>
              <a:rPr lang="en-US" sz="1800" dirty="0"/>
              <a:t>Unauthorized access to specific unclassified performance parameters related or identified with the program</a:t>
            </a:r>
          </a:p>
        </p:txBody>
      </p:sp>
      <p:sp>
        <p:nvSpPr>
          <p:cNvPr id="4" name="Title 1"/>
          <p:cNvSpPr txBox="1">
            <a:spLocks/>
          </p:cNvSpPr>
          <p:nvPr/>
        </p:nvSpPr>
        <p:spPr bwMode="auto">
          <a:xfrm>
            <a:off x="927100" y="0"/>
            <a:ext cx="7302499"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OPSEC Vulnerabilities</a:t>
            </a:r>
          </a:p>
        </p:txBody>
      </p:sp>
    </p:spTree>
    <p:extLst>
      <p:ext uri="{BB962C8B-B14F-4D97-AF65-F5344CB8AC3E}">
        <p14:creationId xmlns:p14="http://schemas.microsoft.com/office/powerpoint/2010/main" val="2499834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7886700" cy="4581627"/>
          </a:xfrm>
        </p:spPr>
        <p:txBody>
          <a:bodyPr/>
          <a:lstStyle/>
          <a:p>
            <a:pPr fontAlgn="base"/>
            <a:r>
              <a:rPr lang="en-US" sz="1800" dirty="0"/>
              <a:t>The contractor shall immediately direct its workforce who are performing services for the command / organization to take the training after contract award. The contractor shall provide evidence of this training to the contracting officer representative (COR) or the contracting officer (KO) within the time allotted, as per the resultant contract.</a:t>
            </a:r>
          </a:p>
          <a:p>
            <a:pPr fontAlgn="base"/>
            <a:r>
              <a:rPr lang="en-US" sz="1800" u="sng" dirty="0"/>
              <a:t>Annual refresher training is required </a:t>
            </a:r>
            <a:r>
              <a:rPr lang="en-US" sz="1800" dirty="0"/>
              <a:t>and consists of completing accredited DoD OPSEC training either independently or in conjunction with supporting command / organization for those that perform work on-site at a DLA or DoD facility; or for contractors that perform work off-site and access a federally-controlled information system.</a:t>
            </a:r>
          </a:p>
          <a:p>
            <a:pPr fontAlgn="base"/>
            <a:r>
              <a:rPr lang="en-US" sz="1800" dirty="0"/>
              <a:t>The contractor shall keep certificates on record for inspection or submission as required by the Government at the Government’s discretion.</a:t>
            </a:r>
          </a:p>
          <a:p>
            <a:endParaRPr lang="en-US" sz="1800" dirty="0"/>
          </a:p>
        </p:txBody>
      </p:sp>
      <p:sp>
        <p:nvSpPr>
          <p:cNvPr id="4" name="Title 1"/>
          <p:cNvSpPr txBox="1">
            <a:spLocks/>
          </p:cNvSpPr>
          <p:nvPr/>
        </p:nvSpPr>
        <p:spPr bwMode="auto">
          <a:xfrm>
            <a:off x="927100" y="0"/>
            <a:ext cx="7302499"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Required</a:t>
            </a:r>
            <a:r>
              <a:rPr kumimoji="0" lang="en-US" sz="2800" b="1" i="0" u="none" strike="noStrike" kern="0" cap="none" spc="0" normalizeH="0" noProof="0" dirty="0">
                <a:ln>
                  <a:noFill/>
                </a:ln>
                <a:solidFill>
                  <a:srgbClr val="2D2D8A">
                    <a:lumMod val="50000"/>
                  </a:srgbClr>
                </a:solidFill>
                <a:effectLst/>
                <a:uLnTx/>
                <a:uFillTx/>
                <a:latin typeface="Arial"/>
                <a:ea typeface="+mj-ea"/>
                <a:cs typeface="+mj-cs"/>
              </a:rPr>
              <a:t> Training</a:t>
            </a:r>
            <a:endPar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endParaRPr>
          </a:p>
        </p:txBody>
      </p:sp>
    </p:spTree>
    <p:extLst>
      <p:ext uri="{BB962C8B-B14F-4D97-AF65-F5344CB8AC3E}">
        <p14:creationId xmlns:p14="http://schemas.microsoft.com/office/powerpoint/2010/main" val="2345919926"/>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927100" y="0"/>
            <a:ext cx="7302499"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a:solidFill>
                  <a:srgbClr val="2D2D8A">
                    <a:lumMod val="50000"/>
                  </a:srgbClr>
                </a:solidFill>
                <a:latin typeface="Arial"/>
              </a:rPr>
              <a:t>Summary</a:t>
            </a:r>
            <a:endPar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endParaRPr>
          </a:p>
        </p:txBody>
      </p:sp>
      <p:sp>
        <p:nvSpPr>
          <p:cNvPr id="3" name="Content Placeholder 2"/>
          <p:cNvSpPr>
            <a:spLocks noGrp="1"/>
          </p:cNvSpPr>
          <p:nvPr>
            <p:ph idx="1"/>
          </p:nvPr>
        </p:nvSpPr>
        <p:spPr>
          <a:xfrm>
            <a:off x="548640" y="1463040"/>
            <a:ext cx="7886700" cy="4602163"/>
          </a:xfrm>
        </p:spPr>
        <p:txBody>
          <a:bodyPr/>
          <a:lstStyle/>
          <a:p>
            <a:r>
              <a:rPr lang="en-US" sz="1800" dirty="0"/>
              <a:t>OPSEC Officer’s role in analyzing a requirement to determine if OPSEC is applicable</a:t>
            </a:r>
          </a:p>
          <a:p>
            <a:r>
              <a:rPr lang="en-US" sz="1800" dirty="0"/>
              <a:t>Contracting Officer's responsibility for translating the applicability of OPSEC into contracting documents </a:t>
            </a:r>
          </a:p>
          <a:p>
            <a:r>
              <a:rPr lang="en-US" sz="1800" dirty="0"/>
              <a:t>Ensure form DD-254 is completed pertaining to OPSEC requirements and detail the specifics of what and how to protect</a:t>
            </a:r>
          </a:p>
          <a:p>
            <a:r>
              <a:rPr lang="en-US" sz="1800" dirty="0"/>
              <a:t>Examples of Special Contract Requirements that can be included in the contract</a:t>
            </a:r>
          </a:p>
          <a:p>
            <a:r>
              <a:rPr lang="en-US" sz="1800" dirty="0"/>
              <a:t>Common vulnerabilities seen when enlisting contractors</a:t>
            </a:r>
          </a:p>
          <a:p>
            <a:endParaRPr lang="en-US" sz="1800" dirty="0"/>
          </a:p>
        </p:txBody>
      </p:sp>
    </p:spTree>
    <p:extLst>
      <p:ext uri="{BB962C8B-B14F-4D97-AF65-F5344CB8AC3E}">
        <p14:creationId xmlns:p14="http://schemas.microsoft.com/office/powerpoint/2010/main" val="210753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1463040"/>
            <a:ext cx="7886700" cy="4576763"/>
          </a:xfrm>
        </p:spPr>
        <p:txBody>
          <a:bodyPr/>
          <a:lstStyle/>
          <a:p>
            <a:r>
              <a:rPr lang="en-US" sz="1800" dirty="0"/>
              <a:t>Federal Acquisition Regulations</a:t>
            </a:r>
          </a:p>
          <a:p>
            <a:r>
              <a:rPr lang="en-US" sz="1800" dirty="0"/>
              <a:t>NTTP 3-13.3 Appendix G</a:t>
            </a:r>
          </a:p>
          <a:p>
            <a:r>
              <a:rPr lang="en-US" sz="1800" dirty="0"/>
              <a:t>CMC100 “Contract Review Checklist”</a:t>
            </a:r>
          </a:p>
          <a:p>
            <a:r>
              <a:rPr lang="en-US" sz="1800" dirty="0"/>
              <a:t>MIL-HDBK-245D “DoD Handbook for Preparation of Statement of Work”</a:t>
            </a:r>
          </a:p>
          <a:p>
            <a:r>
              <a:rPr lang="en-US" sz="1800" dirty="0"/>
              <a:t>CDSE “Preparing Form DD-254”</a:t>
            </a:r>
          </a:p>
          <a:p>
            <a:r>
              <a:rPr lang="en-US" sz="1800" dirty="0"/>
              <a:t>CLC-107 “OPSEC Contract Requirements”</a:t>
            </a:r>
          </a:p>
          <a:p>
            <a:endParaRPr lang="en-US" sz="1800" dirty="0"/>
          </a:p>
        </p:txBody>
      </p:sp>
      <p:sp>
        <p:nvSpPr>
          <p:cNvPr id="5" name="Title 1"/>
          <p:cNvSpPr txBox="1">
            <a:spLocks/>
          </p:cNvSpPr>
          <p:nvPr/>
        </p:nvSpPr>
        <p:spPr bwMode="auto">
          <a:xfrm>
            <a:off x="901701" y="0"/>
            <a:ext cx="73279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lvl="0" defTabSz="914400">
              <a:defRPr/>
            </a:pPr>
            <a:r>
              <a:rPr lang="en-US" kern="0" dirty="0">
                <a:solidFill>
                  <a:srgbClr val="2D2D8A">
                    <a:lumMod val="50000"/>
                  </a:srgbClr>
                </a:solidFill>
                <a:latin typeface="Arial"/>
              </a:rPr>
              <a:t>References</a:t>
            </a:r>
          </a:p>
        </p:txBody>
      </p:sp>
    </p:spTree>
    <p:extLst>
      <p:ext uri="{BB962C8B-B14F-4D97-AF65-F5344CB8AC3E}">
        <p14:creationId xmlns:p14="http://schemas.microsoft.com/office/powerpoint/2010/main" val="427056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7886700" cy="4589463"/>
          </a:xfrm>
        </p:spPr>
        <p:txBody>
          <a:bodyPr/>
          <a:lstStyle/>
          <a:p>
            <a:r>
              <a:rPr lang="en-US" sz="1800" b="1" dirty="0"/>
              <a:t>WHAT IS OPSEC? </a:t>
            </a:r>
            <a:r>
              <a:rPr lang="en-US" sz="1800" dirty="0"/>
              <a:t>A systematic, proven process to identify, control and protect sensitive but unclassified information about an operation or activity to deny or degrade an adversary's ability to compromise vulnerabilities that could disrupt an upcoming or ongoing operation or activity. </a:t>
            </a:r>
          </a:p>
          <a:p>
            <a:r>
              <a:rPr lang="en-US" sz="1800" b="1" dirty="0"/>
              <a:t>WHY USE OPSEC?</a:t>
            </a:r>
          </a:p>
          <a:p>
            <a:pPr lvl="1"/>
            <a:r>
              <a:rPr lang="en-US" sz="1800" dirty="0"/>
              <a:t>Ensure mission effectiveness </a:t>
            </a:r>
          </a:p>
          <a:p>
            <a:pPr lvl="1"/>
            <a:r>
              <a:rPr lang="en-US" sz="1800" dirty="0"/>
              <a:t>Protect critical information </a:t>
            </a:r>
          </a:p>
          <a:p>
            <a:pPr lvl="1"/>
            <a:r>
              <a:rPr lang="en-US" sz="1800" dirty="0"/>
              <a:t>Protect integrity of the mission </a:t>
            </a:r>
          </a:p>
          <a:p>
            <a:pPr lvl="1"/>
            <a:r>
              <a:rPr lang="en-US" sz="1800" dirty="0"/>
              <a:t>Maintain essential secrecy </a:t>
            </a:r>
          </a:p>
          <a:p>
            <a:r>
              <a:rPr lang="en-US" sz="1800" b="1" dirty="0"/>
              <a:t>THINK OUTSIDE: </a:t>
            </a:r>
            <a:r>
              <a:rPr lang="en-US" sz="1800" dirty="0"/>
              <a:t>To best apply OPSEC practices, the approach of taking a look at operations through the eyes of the adversary ensures that OPSEC measures and countermeasures are wholly considered.</a:t>
            </a:r>
          </a:p>
        </p:txBody>
      </p:sp>
      <p:sp>
        <p:nvSpPr>
          <p:cNvPr id="5" name="Title 1"/>
          <p:cNvSpPr txBox="1">
            <a:spLocks/>
          </p:cNvSpPr>
          <p:nvPr/>
        </p:nvSpPr>
        <p:spPr bwMode="auto">
          <a:xfrm>
            <a:off x="927100" y="0"/>
            <a:ext cx="7289799"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Why OPSEC </a:t>
            </a:r>
          </a:p>
        </p:txBody>
      </p:sp>
    </p:spTree>
    <p:extLst>
      <p:ext uri="{BB962C8B-B14F-4D97-AF65-F5344CB8AC3E}">
        <p14:creationId xmlns:p14="http://schemas.microsoft.com/office/powerpoint/2010/main" val="3655589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7886700" cy="4576763"/>
          </a:xfrm>
        </p:spPr>
        <p:txBody>
          <a:bodyPr/>
          <a:lstStyle/>
          <a:p>
            <a:r>
              <a:rPr lang="en-US" sz="1800" dirty="0"/>
              <a:t>OPSEC is used throughout the DoD to ensure mission effectiveness by maintaining essential secrecy. OPSEC protects unclassified information identified as "critical information,“ and applies countermeasures to indicators and vulnerabilities that could lead to the disclosure of said critical information. The overall goal of OPSEC in the DoD is to ensure effective mission accomplishment. </a:t>
            </a:r>
          </a:p>
          <a:p>
            <a:pPr marL="0" indent="0">
              <a:buNone/>
            </a:pPr>
            <a:endParaRPr lang="en-US" sz="1800" dirty="0"/>
          </a:p>
          <a:p>
            <a:r>
              <a:rPr lang="en-US" sz="1800" dirty="0"/>
              <a:t>DoDD 5205.02 establishes DoD's Operations Security Program and requires:</a:t>
            </a:r>
          </a:p>
          <a:p>
            <a:pPr lvl="1"/>
            <a:r>
              <a:rPr lang="en-US" sz="1800" dirty="0"/>
              <a:t>National security-related missions and functions to have an OPSEC program</a:t>
            </a:r>
          </a:p>
          <a:p>
            <a:pPr lvl="1"/>
            <a:r>
              <a:rPr lang="en-US" sz="1800" dirty="0"/>
              <a:t>The protection of DoD acquisition programs, defense activities, or military operations– and the accompanying costs for maintaining essential secrecy—are balanced against the potential loss of mission effectiveness </a:t>
            </a:r>
          </a:p>
          <a:p>
            <a:pPr lvl="1"/>
            <a:r>
              <a:rPr lang="en-US" sz="1800" dirty="0"/>
              <a:t>The essential secrecy of information is critical to adversary planning and execution of military and other operations against the United States</a:t>
            </a:r>
          </a:p>
        </p:txBody>
      </p:sp>
      <p:sp>
        <p:nvSpPr>
          <p:cNvPr id="4" name="Title 1"/>
          <p:cNvSpPr txBox="1">
            <a:spLocks/>
          </p:cNvSpPr>
          <p:nvPr/>
        </p:nvSpPr>
        <p:spPr bwMode="auto">
          <a:xfrm>
            <a:off x="901701" y="0"/>
            <a:ext cx="73279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OPSEC and DoD</a:t>
            </a:r>
          </a:p>
        </p:txBody>
      </p:sp>
    </p:spTree>
    <p:extLst>
      <p:ext uri="{BB962C8B-B14F-4D97-AF65-F5344CB8AC3E}">
        <p14:creationId xmlns:p14="http://schemas.microsoft.com/office/powerpoint/2010/main" val="322129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1463040"/>
            <a:ext cx="7956551" cy="4576763"/>
          </a:xfrm>
        </p:spPr>
        <p:txBody>
          <a:bodyPr/>
          <a:lstStyle/>
          <a:p>
            <a:r>
              <a:rPr lang="en-US" sz="1800" dirty="0"/>
              <a:t>Provide recommendations to senior leaders on all matters related to OPSEC</a:t>
            </a:r>
          </a:p>
          <a:p>
            <a:r>
              <a:rPr lang="en-US" sz="1800" dirty="0"/>
              <a:t>Establish and lead an OPSEC Working Group and synchronize with senior leaders in the application of the OPSEC cycle</a:t>
            </a:r>
          </a:p>
          <a:p>
            <a:r>
              <a:rPr lang="en-US" sz="1800" dirty="0"/>
              <a:t>Coordinate with the OPSEC Working Group to develop the command's critical information list</a:t>
            </a:r>
          </a:p>
          <a:p>
            <a:r>
              <a:rPr lang="en-US" sz="1800" dirty="0"/>
              <a:t>Provide threat awareness and OPSEC training annually</a:t>
            </a:r>
          </a:p>
          <a:p>
            <a:r>
              <a:rPr lang="en-US" sz="1800" dirty="0"/>
              <a:t>Recommend to leadership the implementation of countermeasures to protect critical information</a:t>
            </a:r>
          </a:p>
          <a:p>
            <a:r>
              <a:rPr lang="en-US" sz="1800" u="sng" dirty="0"/>
              <a:t>Implement a pre-public release review process</a:t>
            </a:r>
          </a:p>
          <a:p>
            <a:r>
              <a:rPr lang="en-US" sz="1800" u="sng" dirty="0"/>
              <a:t>Coordinate with contracting officers to include OPSEC in contract solicitations and forthcoming contracts, when applicable</a:t>
            </a:r>
          </a:p>
          <a:p>
            <a:endParaRPr lang="en-US" sz="2000" dirty="0"/>
          </a:p>
          <a:p>
            <a:pPr marL="0" indent="0">
              <a:buNone/>
            </a:pPr>
            <a:r>
              <a:rPr lang="en-US" sz="1600" i="1" dirty="0"/>
              <a:t>OPSEC Officer training is available from the NOST </a:t>
            </a:r>
            <a:r>
              <a:rPr lang="en-US" sz="1600" i="1" u="sng" dirty="0">
                <a:hlinkClick r:id="rId2"/>
              </a:rPr>
              <a:t>https://www.navifor.usff.navy.mil/opsec</a:t>
            </a:r>
            <a:endParaRPr lang="en-US" sz="1600" i="1" dirty="0"/>
          </a:p>
          <a:p>
            <a:endParaRPr lang="en-US" sz="1800" dirty="0"/>
          </a:p>
        </p:txBody>
      </p:sp>
      <p:sp>
        <p:nvSpPr>
          <p:cNvPr id="5" name="Title 1"/>
          <p:cNvSpPr txBox="1">
            <a:spLocks/>
          </p:cNvSpPr>
          <p:nvPr/>
        </p:nvSpPr>
        <p:spPr bwMode="auto">
          <a:xfrm>
            <a:off x="901701" y="0"/>
            <a:ext cx="73279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lvl="0" defTabSz="914400">
              <a:defRPr/>
            </a:pPr>
            <a:r>
              <a:rPr lang="en-US" kern="0" dirty="0">
                <a:solidFill>
                  <a:srgbClr val="2D2D8A">
                    <a:lumMod val="50000"/>
                  </a:srgbClr>
                </a:solidFill>
                <a:latin typeface="Arial"/>
              </a:rPr>
              <a:t>OPSEC Officer's Primary Duties</a:t>
            </a:r>
          </a:p>
        </p:txBody>
      </p:sp>
    </p:spTree>
    <p:extLst>
      <p:ext uri="{BB962C8B-B14F-4D97-AF65-F5344CB8AC3E}">
        <p14:creationId xmlns:p14="http://schemas.microsoft.com/office/powerpoint/2010/main" val="76566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3956050" cy="4589463"/>
          </a:xfrm>
        </p:spPr>
        <p:txBody>
          <a:bodyPr/>
          <a:lstStyle/>
          <a:p>
            <a:r>
              <a:rPr lang="en-US" sz="1800" dirty="0"/>
              <a:t>Per </a:t>
            </a:r>
            <a:r>
              <a:rPr lang="en-US" sz="1800" dirty="0" err="1"/>
              <a:t>DoDD</a:t>
            </a:r>
            <a:r>
              <a:rPr lang="en-US" sz="1800" dirty="0"/>
              <a:t> 5205.02 (OPSEC Directive), heads of DoD Components must: </a:t>
            </a:r>
          </a:p>
          <a:p>
            <a:pPr lvl="1"/>
            <a:r>
              <a:rPr lang="en-US" sz="1800" dirty="0"/>
              <a:t>Establish an OPSEC program  </a:t>
            </a:r>
          </a:p>
          <a:p>
            <a:pPr lvl="1"/>
            <a:r>
              <a:rPr lang="en-US" sz="1800" dirty="0"/>
              <a:t>Provide program management, review and evaluation </a:t>
            </a:r>
          </a:p>
          <a:p>
            <a:pPr lvl="1"/>
            <a:r>
              <a:rPr lang="en-US" sz="1800" dirty="0"/>
              <a:t>Support the OPSEC programs of other DoD components </a:t>
            </a:r>
          </a:p>
          <a:p>
            <a:pPr lvl="1"/>
            <a:r>
              <a:rPr lang="en-US" sz="1800" dirty="0">
                <a:solidFill>
                  <a:srgbClr val="FF0000"/>
                </a:solidFill>
              </a:rPr>
              <a:t>Ensure that OPSEC requirements are included in contracts when applicable (Performance Work Statement, Statement of Work and DD-254)</a:t>
            </a:r>
          </a:p>
          <a:p>
            <a:endParaRPr lang="en-US" sz="1800" dirty="0"/>
          </a:p>
          <a:p>
            <a:endParaRPr lang="en-US" dirty="0"/>
          </a:p>
        </p:txBody>
      </p:sp>
      <p:sp>
        <p:nvSpPr>
          <p:cNvPr id="5" name="Title 1"/>
          <p:cNvSpPr txBox="1">
            <a:spLocks/>
          </p:cNvSpPr>
          <p:nvPr/>
        </p:nvSpPr>
        <p:spPr bwMode="auto">
          <a:xfrm>
            <a:off x="901701" y="0"/>
            <a:ext cx="73279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OPSEC and DoD</a:t>
            </a:r>
          </a:p>
        </p:txBody>
      </p:sp>
      <p:grpSp>
        <p:nvGrpSpPr>
          <p:cNvPr id="6" name="Group 5"/>
          <p:cNvGrpSpPr/>
          <p:nvPr/>
        </p:nvGrpSpPr>
        <p:grpSpPr>
          <a:xfrm>
            <a:off x="5029201" y="1304924"/>
            <a:ext cx="3771900" cy="5149849"/>
            <a:chOff x="3857625" y="-46147"/>
            <a:chExt cx="4884293" cy="6510446"/>
          </a:xfrm>
        </p:grpSpPr>
        <p:pic>
          <p:nvPicPr>
            <p:cNvPr id="7" name="Picture 6"/>
            <p:cNvPicPr>
              <a:picLocks noChangeAspect="1"/>
            </p:cNvPicPr>
            <p:nvPr/>
          </p:nvPicPr>
          <p:blipFill rotWithShape="1">
            <a:blip r:embed="rId3"/>
            <a:srcRect l="7363" t="3994" r="5678" b="3010"/>
            <a:stretch/>
          </p:blipFill>
          <p:spPr>
            <a:xfrm>
              <a:off x="3857625" y="-46147"/>
              <a:ext cx="4884293" cy="6510446"/>
            </a:xfrm>
            <a:prstGeom prst="rect">
              <a:avLst/>
            </a:prstGeom>
          </p:spPr>
        </p:pic>
        <p:sp>
          <p:nvSpPr>
            <p:cNvPr id="8" name="Rectangle 7"/>
            <p:cNvSpPr/>
            <p:nvPr/>
          </p:nvSpPr>
          <p:spPr>
            <a:xfrm>
              <a:off x="7245350" y="2387600"/>
              <a:ext cx="1447800" cy="172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245350" y="2485628"/>
              <a:ext cx="1479550" cy="427038"/>
              <a:chOff x="810684" y="2225675"/>
              <a:chExt cx="1479550" cy="427038"/>
            </a:xfrm>
          </p:grpSpPr>
          <p:pic>
            <p:nvPicPr>
              <p:cNvPr id="20" name="Picture 19"/>
              <p:cNvPicPr>
                <a:picLocks noChangeAspect="1"/>
              </p:cNvPicPr>
              <p:nvPr/>
            </p:nvPicPr>
            <p:blipFill rotWithShape="1">
              <a:blip r:embed="rId3"/>
              <a:srcRect l="67157" t="53470" r="6501" b="40430"/>
              <a:stretch/>
            </p:blipFill>
            <p:spPr>
              <a:xfrm>
                <a:off x="810684" y="2225675"/>
                <a:ext cx="1479550" cy="427038"/>
              </a:xfrm>
              <a:prstGeom prst="rect">
                <a:avLst/>
              </a:prstGeom>
            </p:spPr>
          </p:pic>
          <p:pic>
            <p:nvPicPr>
              <p:cNvPr id="21" name="Picture 20"/>
              <p:cNvPicPr>
                <a:picLocks noChangeAspect="1"/>
              </p:cNvPicPr>
              <p:nvPr/>
            </p:nvPicPr>
            <p:blipFill rotWithShape="1">
              <a:blip r:embed="rId3"/>
              <a:srcRect l="70243" t="41315" r="26252" b="54784"/>
              <a:stretch/>
            </p:blipFill>
            <p:spPr>
              <a:xfrm>
                <a:off x="956734" y="2276475"/>
                <a:ext cx="196850" cy="273050"/>
              </a:xfrm>
              <a:prstGeom prst="rect">
                <a:avLst/>
              </a:prstGeom>
            </p:spPr>
          </p:pic>
        </p:grpSp>
        <p:grpSp>
          <p:nvGrpSpPr>
            <p:cNvPr id="10" name="Group 9"/>
            <p:cNvGrpSpPr/>
            <p:nvPr/>
          </p:nvGrpSpPr>
          <p:grpSpPr>
            <a:xfrm>
              <a:off x="7362428" y="2912666"/>
              <a:ext cx="1245394" cy="1104305"/>
              <a:chOff x="847249" y="2274093"/>
              <a:chExt cx="1245394" cy="1104305"/>
            </a:xfrm>
          </p:grpSpPr>
          <p:grpSp>
            <p:nvGrpSpPr>
              <p:cNvPr id="13" name="Group 12"/>
              <p:cNvGrpSpPr/>
              <p:nvPr/>
            </p:nvGrpSpPr>
            <p:grpSpPr>
              <a:xfrm>
                <a:off x="943559" y="2330648"/>
                <a:ext cx="1007534" cy="1047750"/>
                <a:chOff x="2094441" y="1330325"/>
                <a:chExt cx="1007534" cy="1047750"/>
              </a:xfrm>
            </p:grpSpPr>
            <p:pic>
              <p:nvPicPr>
                <p:cNvPr id="15" name="Picture 14"/>
                <p:cNvPicPr>
                  <a:picLocks noChangeAspect="1"/>
                </p:cNvPicPr>
                <p:nvPr/>
              </p:nvPicPr>
              <p:blipFill rotWithShape="1">
                <a:blip r:embed="rId3"/>
                <a:srcRect l="13449" t="33225" r="68613" b="64733"/>
                <a:stretch/>
              </p:blipFill>
              <p:spPr>
                <a:xfrm>
                  <a:off x="2094441" y="1758950"/>
                  <a:ext cx="1007533" cy="142875"/>
                </a:xfrm>
                <a:prstGeom prst="rect">
                  <a:avLst/>
                </a:prstGeom>
              </p:spPr>
            </p:pic>
            <p:pic>
              <p:nvPicPr>
                <p:cNvPr id="16" name="Picture 15"/>
                <p:cNvPicPr>
                  <a:picLocks noChangeAspect="1"/>
                </p:cNvPicPr>
                <p:nvPr/>
              </p:nvPicPr>
              <p:blipFill rotWithShape="1">
                <a:blip r:embed="rId3"/>
                <a:srcRect l="13449" t="33225" r="68613" b="59972"/>
                <a:stretch/>
              </p:blipFill>
              <p:spPr>
                <a:xfrm>
                  <a:off x="2094442" y="1901825"/>
                  <a:ext cx="1007533" cy="476250"/>
                </a:xfrm>
                <a:prstGeom prst="rect">
                  <a:avLst/>
                </a:prstGeom>
              </p:spPr>
            </p:pic>
            <p:pic>
              <p:nvPicPr>
                <p:cNvPr id="17" name="Picture 16"/>
                <p:cNvPicPr>
                  <a:picLocks noChangeAspect="1"/>
                </p:cNvPicPr>
                <p:nvPr/>
              </p:nvPicPr>
              <p:blipFill rotWithShape="1">
                <a:blip r:embed="rId3"/>
                <a:srcRect l="13449" t="33225" r="68613" b="64733"/>
                <a:stretch/>
              </p:blipFill>
              <p:spPr>
                <a:xfrm>
                  <a:off x="2094441" y="1616075"/>
                  <a:ext cx="1007533" cy="142875"/>
                </a:xfrm>
                <a:prstGeom prst="rect">
                  <a:avLst/>
                </a:prstGeom>
              </p:spPr>
            </p:pic>
            <p:pic>
              <p:nvPicPr>
                <p:cNvPr id="18" name="Picture 17"/>
                <p:cNvPicPr>
                  <a:picLocks noChangeAspect="1"/>
                </p:cNvPicPr>
                <p:nvPr/>
              </p:nvPicPr>
              <p:blipFill rotWithShape="1">
                <a:blip r:embed="rId3"/>
                <a:srcRect l="13449" t="33225" r="68613" b="64733"/>
                <a:stretch/>
              </p:blipFill>
              <p:spPr>
                <a:xfrm>
                  <a:off x="2094441" y="1473200"/>
                  <a:ext cx="1007533" cy="142875"/>
                </a:xfrm>
                <a:prstGeom prst="rect">
                  <a:avLst/>
                </a:prstGeom>
              </p:spPr>
            </p:pic>
            <p:pic>
              <p:nvPicPr>
                <p:cNvPr id="19" name="Picture 18"/>
                <p:cNvPicPr>
                  <a:picLocks noChangeAspect="1"/>
                </p:cNvPicPr>
                <p:nvPr/>
              </p:nvPicPr>
              <p:blipFill rotWithShape="1">
                <a:blip r:embed="rId3"/>
                <a:srcRect l="13449" t="33225" r="68613" b="64733"/>
                <a:stretch/>
              </p:blipFill>
              <p:spPr>
                <a:xfrm>
                  <a:off x="2094441" y="1330325"/>
                  <a:ext cx="1007533" cy="142875"/>
                </a:xfrm>
                <a:prstGeom prst="rect">
                  <a:avLst/>
                </a:prstGeom>
              </p:spPr>
            </p:pic>
          </p:grpSp>
          <p:pic>
            <p:nvPicPr>
              <p:cNvPr id="14" name="Picture 13"/>
              <p:cNvPicPr>
                <a:picLocks noChangeAspect="1"/>
              </p:cNvPicPr>
              <p:nvPr/>
            </p:nvPicPr>
            <p:blipFill rotWithShape="1">
              <a:blip r:embed="rId3"/>
              <a:srcRect l="11730" t="32797" r="66098" b="64961"/>
              <a:stretch/>
            </p:blipFill>
            <p:spPr>
              <a:xfrm>
                <a:off x="847249" y="2274093"/>
                <a:ext cx="1245394" cy="156963"/>
              </a:xfrm>
              <a:prstGeom prst="rect">
                <a:avLst/>
              </a:prstGeom>
            </p:spPr>
          </p:pic>
        </p:grpSp>
        <p:pic>
          <p:nvPicPr>
            <p:cNvPr id="11" name="Picture 10"/>
            <p:cNvPicPr>
              <a:picLocks noChangeAspect="1"/>
            </p:cNvPicPr>
            <p:nvPr/>
          </p:nvPicPr>
          <p:blipFill rotWithShape="1">
            <a:blip r:embed="rId3"/>
            <a:srcRect l="11730" t="32797" r="82852" b="66181"/>
            <a:stretch/>
          </p:blipFill>
          <p:spPr>
            <a:xfrm>
              <a:off x="7316093" y="2913645"/>
              <a:ext cx="304337" cy="71536"/>
            </a:xfrm>
            <a:prstGeom prst="rect">
              <a:avLst/>
            </a:prstGeom>
          </p:spPr>
        </p:pic>
        <p:pic>
          <p:nvPicPr>
            <p:cNvPr id="12" name="Picture 11"/>
            <p:cNvPicPr>
              <a:picLocks noChangeAspect="1"/>
            </p:cNvPicPr>
            <p:nvPr/>
          </p:nvPicPr>
          <p:blipFill rotWithShape="1">
            <a:blip r:embed="rId3"/>
            <a:srcRect l="12129" t="32868" r="82852" b="66181"/>
            <a:stretch/>
          </p:blipFill>
          <p:spPr>
            <a:xfrm>
              <a:off x="8368571" y="2918793"/>
              <a:ext cx="281915" cy="66526"/>
            </a:xfrm>
            <a:prstGeom prst="rect">
              <a:avLst/>
            </a:prstGeom>
          </p:spPr>
        </p:pic>
      </p:grpSp>
    </p:spTree>
    <p:extLst>
      <p:ext uri="{BB962C8B-B14F-4D97-AF65-F5344CB8AC3E}">
        <p14:creationId xmlns:p14="http://schemas.microsoft.com/office/powerpoint/2010/main" val="34450553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7886700" cy="4351338"/>
          </a:xfrm>
        </p:spPr>
        <p:txBody>
          <a:bodyPr/>
          <a:lstStyle/>
          <a:p>
            <a:r>
              <a:rPr lang="en-US" sz="1800" dirty="0"/>
              <a:t>In order for OPSEC to function effectively, the OPSEC Officer must:</a:t>
            </a:r>
          </a:p>
          <a:p>
            <a:pPr lvl="1"/>
            <a:r>
              <a:rPr lang="en-US" sz="1800" dirty="0"/>
              <a:t>Assess the requirement to determine if OPSEC is applicable </a:t>
            </a:r>
          </a:p>
          <a:p>
            <a:pPr lvl="1"/>
            <a:r>
              <a:rPr lang="en-US" sz="1800" dirty="0"/>
              <a:t>Translate the applicability of OPSEC into contract requirements </a:t>
            </a:r>
          </a:p>
          <a:p>
            <a:r>
              <a:rPr lang="en-US" sz="1800" dirty="0"/>
              <a:t>We will examine the responsibilities of the OPSEC Officer and take a look at the elements of OPSEC that must go into contract documents</a:t>
            </a:r>
          </a:p>
        </p:txBody>
      </p:sp>
      <p:sp>
        <p:nvSpPr>
          <p:cNvPr id="5" name="Title 1"/>
          <p:cNvSpPr txBox="1">
            <a:spLocks/>
          </p:cNvSpPr>
          <p:nvPr/>
        </p:nvSpPr>
        <p:spPr bwMode="auto">
          <a:xfrm>
            <a:off x="927100" y="0"/>
            <a:ext cx="7302499"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OPSEC and Contracts</a:t>
            </a:r>
          </a:p>
        </p:txBody>
      </p:sp>
      <p:pic>
        <p:nvPicPr>
          <p:cNvPr id="7" name="Picture 6"/>
          <p:cNvPicPr>
            <a:picLocks noChangeAspect="1"/>
          </p:cNvPicPr>
          <p:nvPr/>
        </p:nvPicPr>
        <p:blipFill>
          <a:blip r:embed="rId4"/>
          <a:stretch>
            <a:fillRect/>
          </a:stretch>
        </p:blipFill>
        <p:spPr>
          <a:xfrm>
            <a:off x="3194477" y="3621775"/>
            <a:ext cx="2760133" cy="2760133"/>
          </a:xfrm>
          <a:prstGeom prst="rect">
            <a:avLst/>
          </a:prstGeom>
        </p:spPr>
      </p:pic>
    </p:spTree>
    <p:extLst>
      <p:ext uri="{BB962C8B-B14F-4D97-AF65-F5344CB8AC3E}">
        <p14:creationId xmlns:p14="http://schemas.microsoft.com/office/powerpoint/2010/main" val="1150955592"/>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8269818" cy="4568296"/>
          </a:xfrm>
        </p:spPr>
        <p:txBody>
          <a:bodyPr/>
          <a:lstStyle/>
          <a:p>
            <a:r>
              <a:rPr lang="en-US" sz="1800" dirty="0"/>
              <a:t>The OPSEC Officer is responsible for oversight of the requesting agency’s OPSEC program. The OPSEC Officer shall be trained and proficient in the application of the OPSEC cycle and duties include:</a:t>
            </a:r>
          </a:p>
          <a:p>
            <a:pPr lvl="1"/>
            <a:r>
              <a:rPr lang="en-US" sz="1800" dirty="0"/>
              <a:t>Work with the Program Manager (PM) Contract Acquisition and Management (CAM) or Contracting Officer Representative (COR) to ensure an OPSEC pre-publication release review is conducted during the solicitation process</a:t>
            </a:r>
          </a:p>
          <a:p>
            <a:pPr lvl="1"/>
            <a:r>
              <a:rPr lang="en-US" sz="1800" dirty="0"/>
              <a:t>When OPSEC requirements are included in a contract, the COR must provide threat information and a copy of the command critical information and indicators list (CIIL) to the contracting company</a:t>
            </a:r>
            <a:endParaRPr lang="en-US" sz="1800" dirty="0">
              <a:highlight>
                <a:srgbClr val="FFFF00"/>
              </a:highlight>
            </a:endParaRPr>
          </a:p>
          <a:p>
            <a:r>
              <a:rPr lang="en-US" sz="1800" dirty="0"/>
              <a:t>The Program Manager and OPSEC Officer will determine the OPSEC requirements that need to be part of contract performance </a:t>
            </a:r>
          </a:p>
          <a:p>
            <a:pPr lvl="1"/>
            <a:r>
              <a:rPr lang="en-US" sz="1800" dirty="0"/>
              <a:t>Discussion with the requesting agency's OPSEC Officer will occur, whether or not there is a need for OPSEC countermeasures to protect critical information and indicators during the solicitation process</a:t>
            </a:r>
          </a:p>
          <a:p>
            <a:pPr lvl="1"/>
            <a:r>
              <a:rPr lang="en-US" sz="1800" dirty="0"/>
              <a:t>Contractual documents such as DD-254, performance work statement (PWS) or statement of work (SOW) must be written to reflect the OPSEC measures required by the requesting agency</a:t>
            </a:r>
          </a:p>
          <a:p>
            <a:pPr marL="457200" lvl="1" indent="0">
              <a:buNone/>
            </a:pPr>
            <a:endParaRPr lang="en-US" sz="1800" dirty="0">
              <a:highlight>
                <a:srgbClr val="FFFF00"/>
              </a:highlight>
            </a:endParaRPr>
          </a:p>
        </p:txBody>
      </p:sp>
      <p:sp>
        <p:nvSpPr>
          <p:cNvPr id="4" name="Title 1"/>
          <p:cNvSpPr txBox="1">
            <a:spLocks/>
          </p:cNvSpPr>
          <p:nvPr/>
        </p:nvSpPr>
        <p:spPr bwMode="auto">
          <a:xfrm>
            <a:off x="927100" y="0"/>
            <a:ext cx="7302499"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accent6">
                    <a:lumMod val="50000"/>
                  </a:schemeClr>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a:solidFill>
                  <a:srgbClr val="2D2D8A">
                    <a:lumMod val="50000"/>
                  </a:srgbClr>
                </a:solidFill>
                <a:latin typeface="Arial"/>
              </a:rPr>
              <a:t>OPSEC Officer</a:t>
            </a:r>
            <a:r>
              <a:rPr kumimoji="0" lang="en-US" sz="2800" b="1" i="0" u="none" strike="noStrike" kern="0" cap="none" spc="0" normalizeH="0" baseline="0" noProof="0" dirty="0">
                <a:ln>
                  <a:noFill/>
                </a:ln>
                <a:solidFill>
                  <a:srgbClr val="2D2D8A">
                    <a:lumMod val="50000"/>
                  </a:srgbClr>
                </a:solidFill>
                <a:effectLst/>
                <a:uLnTx/>
                <a:uFillTx/>
                <a:latin typeface="Arial"/>
                <a:ea typeface="+mj-ea"/>
                <a:cs typeface="+mj-cs"/>
              </a:rPr>
              <a:t> Duties for Contracts</a:t>
            </a:r>
          </a:p>
        </p:txBody>
      </p:sp>
    </p:spTree>
    <p:extLst>
      <p:ext uri="{BB962C8B-B14F-4D97-AF65-F5344CB8AC3E}">
        <p14:creationId xmlns:p14="http://schemas.microsoft.com/office/powerpoint/2010/main" val="199428797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40B6F6B73B0645BD542FDE4CF6660D" ma:contentTypeVersion="15" ma:contentTypeDescription="Create a new document." ma:contentTypeScope="" ma:versionID="5781259d48792ebdaf3af9cbb16f36a3">
  <xsd:schema xmlns:xsd="http://www.w3.org/2001/XMLSchema" xmlns:xs="http://www.w3.org/2001/XMLSchema" xmlns:p="http://schemas.microsoft.com/office/2006/metadata/properties" xmlns:ns2="6dacae42-757b-4e8f-9ea3-c1fcbb1da276" xmlns:ns3="63f9942d-a9d6-4245-a3e3-a2d3b0717fbc" targetNamespace="http://schemas.microsoft.com/office/2006/metadata/properties" ma:root="true" ma:fieldsID="381142292602dc93e174a0c80d548172" ns2:_="" ns3:_="">
    <xsd:import namespace="6dacae42-757b-4e8f-9ea3-c1fcbb1da276"/>
    <xsd:import namespace="63f9942d-a9d6-4245-a3e3-a2d3b0717fb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cae42-757b-4e8f-9ea3-c1fcbb1da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9942d-a9d6-4245-a3e3-a2d3b0717fb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5402d66-7928-4b9d-a982-71b4e01e580c}" ma:internalName="TaxCatchAll" ma:showField="CatchAllData" ma:web="63f9942d-a9d6-4245-a3e3-a2d3b0717fb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acae42-757b-4e8f-9ea3-c1fcbb1da276">
      <Terms xmlns="http://schemas.microsoft.com/office/infopath/2007/PartnerControls"/>
    </lcf76f155ced4ddcb4097134ff3c332f>
    <TaxCatchAll xmlns="63f9942d-a9d6-4245-a3e3-a2d3b0717fbc" xsi:nil="true"/>
  </documentManagement>
</p:properties>
</file>

<file path=customXml/itemProps1.xml><?xml version="1.0" encoding="utf-8"?>
<ds:datastoreItem xmlns:ds="http://schemas.openxmlformats.org/officeDocument/2006/customXml" ds:itemID="{81C5623A-D7AE-4FD2-9AD3-57FF7547DCEA}"/>
</file>

<file path=customXml/itemProps2.xml><?xml version="1.0" encoding="utf-8"?>
<ds:datastoreItem xmlns:ds="http://schemas.openxmlformats.org/officeDocument/2006/customXml" ds:itemID="{0EED1350-6615-412A-BE84-46C6417CE619}"/>
</file>

<file path=customXml/itemProps3.xml><?xml version="1.0" encoding="utf-8"?>
<ds:datastoreItem xmlns:ds="http://schemas.openxmlformats.org/officeDocument/2006/customXml" ds:itemID="{0A1A4CDA-3F86-45D0-806D-F10DC2E05D26}"/>
</file>

<file path=docProps/app.xml><?xml version="1.0" encoding="utf-8"?>
<Properties xmlns="http://schemas.openxmlformats.org/officeDocument/2006/extended-properties" xmlns:vt="http://schemas.openxmlformats.org/officeDocument/2006/docPropsVTypes">
  <Template>Office Theme</Template>
  <TotalTime>14419</TotalTime>
  <Words>2593</Words>
  <Application>Microsoft Office PowerPoint</Application>
  <PresentationFormat>On-screen Show (4:3)</PresentationFormat>
  <Paragraphs>148</Paragraphs>
  <Slides>23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Wolf, Charles A CIV (USA)</dc:creator>
  <cp:lastModifiedBy>Wolf, Charles A CIV (USA)</cp:lastModifiedBy>
  <cp:revision>191</cp:revision>
  <cp:lastPrinted>2024-11-13T17:41:15Z</cp:lastPrinted>
  <dcterms:created xsi:type="dcterms:W3CDTF">2024-03-15T18:01:40Z</dcterms:created>
  <dcterms:modified xsi:type="dcterms:W3CDTF">2025-01-21T13:41:09Z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0x010100DD40B6F6B73B0645BD542FDE4CF6660D</vt:lpwstr>
  </property>
</Properties>
</file>